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5" r:id="rId6"/>
    <p:sldId id="260" r:id="rId7"/>
    <p:sldId id="262" r:id="rId8"/>
    <p:sldId id="261" r:id="rId9"/>
    <p:sldId id="263"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88E351-9DC0-48B7-9707-160CCAEE2515}" type="datetimeFigureOut">
              <a:rPr lang="en-US" smtClean="0"/>
              <a:t>8/30/2021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DD9D72-421B-4BB7-87A9-3528144BDC6C}" type="slidenum">
              <a:rPr lang="en-US" smtClean="0"/>
              <a:t>‹#›</a:t>
            </a:fld>
            <a:endParaRPr lang="en-US"/>
          </a:p>
        </p:txBody>
      </p:sp>
    </p:spTree>
    <p:extLst>
      <p:ext uri="{BB962C8B-B14F-4D97-AF65-F5344CB8AC3E}">
        <p14:creationId xmlns:p14="http://schemas.microsoft.com/office/powerpoint/2010/main" val="3256434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86D972-DABD-46B7-9E49-5236AA850221}"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03AD468-A5F0-4F9A-AAFF-22B68E3061CD}" type="slidenum">
              <a:rPr lang="en-US" smtClean="0"/>
              <a:t>‹#›</a:t>
            </a:fld>
            <a:endParaRPr lang="en-US"/>
          </a:p>
        </p:txBody>
      </p:sp>
    </p:spTree>
    <p:extLst>
      <p:ext uri="{BB962C8B-B14F-4D97-AF65-F5344CB8AC3E}">
        <p14:creationId xmlns:p14="http://schemas.microsoft.com/office/powerpoint/2010/main" val="3002726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6D972-DABD-46B7-9E49-5236AA850221}"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AD468-A5F0-4F9A-AAFF-22B68E3061CD}" type="slidenum">
              <a:rPr lang="en-US" smtClean="0"/>
              <a:t>‹#›</a:t>
            </a:fld>
            <a:endParaRPr lang="en-US"/>
          </a:p>
        </p:txBody>
      </p:sp>
    </p:spTree>
    <p:extLst>
      <p:ext uri="{BB962C8B-B14F-4D97-AF65-F5344CB8AC3E}">
        <p14:creationId xmlns:p14="http://schemas.microsoft.com/office/powerpoint/2010/main" val="2732820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6D972-DABD-46B7-9E49-5236AA850221}"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AD468-A5F0-4F9A-AAFF-22B68E3061CD}" type="slidenum">
              <a:rPr lang="en-US" smtClean="0"/>
              <a:t>‹#›</a:t>
            </a:fld>
            <a:endParaRPr lang="en-US"/>
          </a:p>
        </p:txBody>
      </p:sp>
    </p:spTree>
    <p:extLst>
      <p:ext uri="{BB962C8B-B14F-4D97-AF65-F5344CB8AC3E}">
        <p14:creationId xmlns:p14="http://schemas.microsoft.com/office/powerpoint/2010/main" val="806571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86D972-DABD-46B7-9E49-5236AA850221}"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AD468-A5F0-4F9A-AAFF-22B68E3061CD}" type="slidenum">
              <a:rPr lang="en-US" smtClean="0"/>
              <a:t>‹#›</a:t>
            </a:fld>
            <a:endParaRPr lang="en-US"/>
          </a:p>
        </p:txBody>
      </p:sp>
    </p:spTree>
    <p:extLst>
      <p:ext uri="{BB962C8B-B14F-4D97-AF65-F5344CB8AC3E}">
        <p14:creationId xmlns:p14="http://schemas.microsoft.com/office/powerpoint/2010/main" val="4222081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7386D972-DABD-46B7-9E49-5236AA850221}" type="datetimeFigureOut">
              <a:rPr lang="en-US" smtClean="0"/>
              <a:t>8/30/2021</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03AD468-A5F0-4F9A-AAFF-22B68E3061CD}" type="slidenum">
              <a:rPr lang="en-US" smtClean="0"/>
              <a:t>‹#›</a:t>
            </a:fld>
            <a:endParaRPr lang="en-US"/>
          </a:p>
        </p:txBody>
      </p:sp>
    </p:spTree>
    <p:extLst>
      <p:ext uri="{BB962C8B-B14F-4D97-AF65-F5344CB8AC3E}">
        <p14:creationId xmlns:p14="http://schemas.microsoft.com/office/powerpoint/2010/main" val="2236032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86D972-DABD-46B7-9E49-5236AA850221}"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AD468-A5F0-4F9A-AAFF-22B68E3061CD}" type="slidenum">
              <a:rPr lang="en-US" smtClean="0"/>
              <a:t>‹#›</a:t>
            </a:fld>
            <a:endParaRPr lang="en-US"/>
          </a:p>
        </p:txBody>
      </p:sp>
    </p:spTree>
    <p:extLst>
      <p:ext uri="{BB962C8B-B14F-4D97-AF65-F5344CB8AC3E}">
        <p14:creationId xmlns:p14="http://schemas.microsoft.com/office/powerpoint/2010/main" val="4240997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86D972-DABD-46B7-9E49-5236AA850221}" type="datetimeFigureOut">
              <a:rPr lang="en-US" smtClean="0"/>
              <a:t>8/30/2021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3AD468-A5F0-4F9A-AAFF-22B68E3061CD}" type="slidenum">
              <a:rPr lang="en-US" smtClean="0"/>
              <a:t>‹#›</a:t>
            </a:fld>
            <a:endParaRPr lang="en-US"/>
          </a:p>
        </p:txBody>
      </p:sp>
    </p:spTree>
    <p:extLst>
      <p:ext uri="{BB962C8B-B14F-4D97-AF65-F5344CB8AC3E}">
        <p14:creationId xmlns:p14="http://schemas.microsoft.com/office/powerpoint/2010/main" val="1221636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86D972-DABD-46B7-9E49-5236AA850221}" type="datetimeFigureOut">
              <a:rPr lang="en-US" smtClean="0"/>
              <a:t>8/30/2021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3AD468-A5F0-4F9A-AAFF-22B68E3061CD}" type="slidenum">
              <a:rPr lang="en-US" smtClean="0"/>
              <a:t>‹#›</a:t>
            </a:fld>
            <a:endParaRPr lang="en-US"/>
          </a:p>
        </p:txBody>
      </p:sp>
    </p:spTree>
    <p:extLst>
      <p:ext uri="{BB962C8B-B14F-4D97-AF65-F5344CB8AC3E}">
        <p14:creationId xmlns:p14="http://schemas.microsoft.com/office/powerpoint/2010/main" val="1449083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6D972-DABD-46B7-9E49-5236AA850221}" type="datetimeFigureOut">
              <a:rPr lang="en-US" smtClean="0"/>
              <a:t>8/30/2021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3AD468-A5F0-4F9A-AAFF-22B68E3061CD}" type="slidenum">
              <a:rPr lang="en-US" smtClean="0"/>
              <a:t>‹#›</a:t>
            </a:fld>
            <a:endParaRPr lang="en-US"/>
          </a:p>
        </p:txBody>
      </p:sp>
    </p:spTree>
    <p:extLst>
      <p:ext uri="{BB962C8B-B14F-4D97-AF65-F5344CB8AC3E}">
        <p14:creationId xmlns:p14="http://schemas.microsoft.com/office/powerpoint/2010/main" val="2629628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86D972-DABD-46B7-9E49-5236AA850221}"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03AD468-A5F0-4F9A-AAFF-22B68E3061CD}" type="slidenum">
              <a:rPr lang="en-US" smtClean="0"/>
              <a:t>‹#›</a:t>
            </a:fld>
            <a:endParaRPr lang="en-US"/>
          </a:p>
        </p:txBody>
      </p:sp>
    </p:spTree>
    <p:extLst>
      <p:ext uri="{BB962C8B-B14F-4D97-AF65-F5344CB8AC3E}">
        <p14:creationId xmlns:p14="http://schemas.microsoft.com/office/powerpoint/2010/main" val="178894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86D972-DABD-46B7-9E49-5236AA850221}" type="datetimeFigureOut">
              <a:rPr lang="en-US" smtClean="0"/>
              <a:t>8/30/2021</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03AD468-A5F0-4F9A-AAFF-22B68E3061CD}" type="slidenum">
              <a:rPr lang="en-US" smtClean="0"/>
              <a:t>‹#›</a:t>
            </a:fld>
            <a:endParaRPr lang="en-US"/>
          </a:p>
        </p:txBody>
      </p:sp>
    </p:spTree>
    <p:extLst>
      <p:ext uri="{BB962C8B-B14F-4D97-AF65-F5344CB8AC3E}">
        <p14:creationId xmlns:p14="http://schemas.microsoft.com/office/powerpoint/2010/main" val="1631173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7386D972-DABD-46B7-9E49-5236AA850221}" type="datetimeFigureOut">
              <a:rPr lang="en-US" smtClean="0"/>
              <a:t>8/30/2021</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03AD468-A5F0-4F9A-AAFF-22B68E3061CD}" type="slidenum">
              <a:rPr lang="en-US" smtClean="0"/>
              <a:t>‹#›</a:t>
            </a:fld>
            <a:endParaRPr lang="en-US"/>
          </a:p>
        </p:txBody>
      </p:sp>
    </p:spTree>
    <p:extLst>
      <p:ext uri="{BB962C8B-B14F-4D97-AF65-F5344CB8AC3E}">
        <p14:creationId xmlns:p14="http://schemas.microsoft.com/office/powerpoint/2010/main" val="3658483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9CDB0-A12F-4D3A-A5EE-9D1B6C8C7A62}"/>
              </a:ext>
            </a:extLst>
          </p:cNvPr>
          <p:cNvSpPr>
            <a:spLocks noGrp="1"/>
          </p:cNvSpPr>
          <p:nvPr>
            <p:ph type="ctrTitle"/>
          </p:nvPr>
        </p:nvSpPr>
        <p:spPr/>
        <p:txBody>
          <a:bodyPr/>
          <a:lstStyle/>
          <a:p>
            <a:pPr algn="ctr"/>
            <a:r>
              <a:rPr lang="ro-RO" sz="3600" b="1" dirty="0">
                <a:effectLst/>
                <a:latin typeface="Times New Roman" panose="02020603050405020304" pitchFamily="18" charset="0"/>
                <a:ea typeface="Times New Roman" panose="02020603050405020304" pitchFamily="18" charset="0"/>
              </a:rPr>
              <a:t>Raport privind rezultatele obținute la Examenul Național de Evaluare Națională pentru absolvenții claselor a VIII-a 2021 și la Examenul Național de bacalaureat, sesiunea 2021</a:t>
            </a:r>
            <a:endParaRPr lang="en-US" sz="23900" dirty="0"/>
          </a:p>
        </p:txBody>
      </p:sp>
      <p:sp>
        <p:nvSpPr>
          <p:cNvPr id="3" name="Subtitle 2">
            <a:extLst>
              <a:ext uri="{FF2B5EF4-FFF2-40B4-BE49-F238E27FC236}">
                <a16:creationId xmlns:a16="http://schemas.microsoft.com/office/drawing/2014/main" id="{B5D85639-FBB8-410F-A2FF-E5A00DA8EFEA}"/>
              </a:ext>
            </a:extLst>
          </p:cNvPr>
          <p:cNvSpPr>
            <a:spLocks noGrp="1"/>
          </p:cNvSpPr>
          <p:nvPr>
            <p:ph type="subTitle" idx="1"/>
          </p:nvPr>
        </p:nvSpPr>
        <p:spPr>
          <a:xfrm>
            <a:off x="1069848" y="4389120"/>
            <a:ext cx="7990262" cy="1332172"/>
          </a:xfrm>
        </p:spPr>
        <p:txBody>
          <a:bodyPr/>
          <a:lstStyle/>
          <a:p>
            <a:pPr algn="ctr"/>
            <a:endParaRPr lang="ro-RO" dirty="0"/>
          </a:p>
          <a:p>
            <a:pPr algn="ctr"/>
            <a:r>
              <a:rPr lang="ro-RO" dirty="0"/>
              <a:t>INSPECTORATUL ȘCOLAR JUDEȚEAN BOTOȘANI</a:t>
            </a:r>
            <a:endParaRPr lang="en-US" dirty="0"/>
          </a:p>
        </p:txBody>
      </p:sp>
    </p:spTree>
    <p:extLst>
      <p:ext uri="{BB962C8B-B14F-4D97-AF65-F5344CB8AC3E}">
        <p14:creationId xmlns:p14="http://schemas.microsoft.com/office/powerpoint/2010/main" val="3037526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960E2C3-4614-47C2-A7FD-7F4520E8BCFA}"/>
              </a:ext>
            </a:extLst>
          </p:cNvPr>
          <p:cNvSpPr>
            <a:spLocks noGrp="1"/>
          </p:cNvSpPr>
          <p:nvPr>
            <p:ph type="body" idx="1"/>
          </p:nvPr>
        </p:nvSpPr>
        <p:spPr>
          <a:xfrm>
            <a:off x="1069848" y="1570083"/>
            <a:ext cx="4754880" cy="640080"/>
          </a:xfrm>
        </p:spPr>
        <p:txBody>
          <a:bodyPr>
            <a:noAutofit/>
          </a:bodyPr>
          <a:lstStyle/>
          <a:p>
            <a:pPr algn="ctr"/>
            <a:r>
              <a:rPr lang="ro-RO" sz="4800" dirty="0"/>
              <a:t>2021</a:t>
            </a:r>
            <a:endParaRPr lang="en-US" sz="4800" dirty="0"/>
          </a:p>
        </p:txBody>
      </p:sp>
      <p:sp>
        <p:nvSpPr>
          <p:cNvPr id="4" name="Content Placeholder 3">
            <a:extLst>
              <a:ext uri="{FF2B5EF4-FFF2-40B4-BE49-F238E27FC236}">
                <a16:creationId xmlns:a16="http://schemas.microsoft.com/office/drawing/2014/main" id="{9107A939-C604-44B9-8DD0-2779FF2139B8}"/>
              </a:ext>
            </a:extLst>
          </p:cNvPr>
          <p:cNvSpPr>
            <a:spLocks noGrp="1"/>
          </p:cNvSpPr>
          <p:nvPr>
            <p:ph sz="half" idx="2"/>
          </p:nvPr>
        </p:nvSpPr>
        <p:spPr/>
        <p:txBody>
          <a:bodyPr>
            <a:normAutofit/>
          </a:bodyPr>
          <a:lstStyle/>
          <a:p>
            <a:pPr marL="0" indent="0" algn="just">
              <a:buNone/>
            </a:pPr>
            <a:endParaRPr lang="ro-RO" sz="2400" dirty="0">
              <a:latin typeface="Times New Roman" panose="02020603050405020304" pitchFamily="18" charset="0"/>
              <a:ea typeface="Times New Roman" panose="02020603050405020304" pitchFamily="18" charset="0"/>
            </a:endParaRPr>
          </a:p>
          <a:p>
            <a:pPr marL="0" indent="0" algn="just">
              <a:buNone/>
            </a:pPr>
            <a:r>
              <a:rPr lang="ro-RO" sz="2400" dirty="0">
                <a:effectLst/>
                <a:latin typeface="Times New Roman" panose="02020603050405020304" pitchFamily="18" charset="0"/>
                <a:ea typeface="Times New Roman" panose="02020603050405020304" pitchFamily="18" charset="0"/>
              </a:rPr>
              <a:t>Procentul de promovabilitate  este de  71,36%, variația promovabilității după contestații fiind mai mare cu 2,05%. </a:t>
            </a:r>
          </a:p>
          <a:p>
            <a:pPr marL="0" indent="0" algn="just">
              <a:buNone/>
            </a:pPr>
            <a:r>
              <a:rPr lang="ro-RO" sz="2400" dirty="0">
                <a:effectLst/>
                <a:latin typeface="Times New Roman" panose="02020603050405020304" pitchFamily="18" charset="0"/>
                <a:ea typeface="Times New Roman" panose="02020603050405020304" pitchFamily="18" charset="0"/>
              </a:rPr>
              <a:t>Numărul mediilor de 10 (zece) în sesiunea 2021 a fost de 13 </a:t>
            </a:r>
            <a:endParaRPr lang="en-US" sz="2400" dirty="0"/>
          </a:p>
        </p:txBody>
      </p:sp>
      <p:sp>
        <p:nvSpPr>
          <p:cNvPr id="5" name="Text Placeholder 4">
            <a:extLst>
              <a:ext uri="{FF2B5EF4-FFF2-40B4-BE49-F238E27FC236}">
                <a16:creationId xmlns:a16="http://schemas.microsoft.com/office/drawing/2014/main" id="{6F53E520-BDFD-45F6-9E62-797270D5B4C0}"/>
              </a:ext>
            </a:extLst>
          </p:cNvPr>
          <p:cNvSpPr>
            <a:spLocks noGrp="1"/>
          </p:cNvSpPr>
          <p:nvPr>
            <p:ph type="body" sz="quarter" idx="3"/>
          </p:nvPr>
        </p:nvSpPr>
        <p:spPr>
          <a:xfrm>
            <a:off x="6305501" y="1570083"/>
            <a:ext cx="4754880" cy="640080"/>
          </a:xfrm>
        </p:spPr>
        <p:txBody>
          <a:bodyPr>
            <a:noAutofit/>
          </a:bodyPr>
          <a:lstStyle/>
          <a:p>
            <a:pPr algn="ctr"/>
            <a:r>
              <a:rPr lang="ro-RO" sz="4800" dirty="0"/>
              <a:t>2020</a:t>
            </a:r>
            <a:endParaRPr lang="en-US" sz="4800" dirty="0"/>
          </a:p>
        </p:txBody>
      </p:sp>
      <p:sp>
        <p:nvSpPr>
          <p:cNvPr id="6" name="Content Placeholder 5">
            <a:extLst>
              <a:ext uri="{FF2B5EF4-FFF2-40B4-BE49-F238E27FC236}">
                <a16:creationId xmlns:a16="http://schemas.microsoft.com/office/drawing/2014/main" id="{20039B41-9EDB-4475-B386-56D4DD917942}"/>
              </a:ext>
            </a:extLst>
          </p:cNvPr>
          <p:cNvSpPr>
            <a:spLocks noGrp="1"/>
          </p:cNvSpPr>
          <p:nvPr>
            <p:ph sz="quarter" idx="4"/>
          </p:nvPr>
        </p:nvSpPr>
        <p:spPr/>
        <p:txBody>
          <a:bodyPr>
            <a:normAutofit/>
          </a:bodyPr>
          <a:lstStyle/>
          <a:p>
            <a:pPr marL="0" indent="0">
              <a:buNone/>
            </a:pPr>
            <a:endParaRPr lang="ro-RO" sz="2800" dirty="0">
              <a:solidFill>
                <a:srgbClr val="000000"/>
              </a:solidFill>
              <a:latin typeface="Times New Roman" panose="02020603050405020304" pitchFamily="18" charset="0"/>
              <a:ea typeface="Times New Roman" panose="02020603050405020304" pitchFamily="18" charset="0"/>
            </a:endParaRPr>
          </a:p>
          <a:p>
            <a:pPr marL="0" indent="0" algn="just">
              <a:buNone/>
            </a:pPr>
            <a:r>
              <a:rPr lang="ro-RO" sz="2800" dirty="0">
                <a:effectLst/>
                <a:latin typeface="Times New Roman" panose="02020603050405020304" pitchFamily="18" charset="0"/>
                <a:ea typeface="Times New Roman" panose="02020603050405020304" pitchFamily="18" charset="0"/>
              </a:rPr>
              <a:t>Procentul de promovabilitate  a fost de  63,31%, iar numărul mediilor de 10 (zece) în sesiunea 2020 a fost de 8 </a:t>
            </a:r>
            <a:endParaRPr lang="en-US" sz="2800" dirty="0"/>
          </a:p>
        </p:txBody>
      </p:sp>
    </p:spTree>
    <p:extLst>
      <p:ext uri="{BB962C8B-B14F-4D97-AF65-F5344CB8AC3E}">
        <p14:creationId xmlns:p14="http://schemas.microsoft.com/office/powerpoint/2010/main" val="3902896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268B14AF-3557-47CF-80EF-739A6759E5A1}"/>
              </a:ext>
            </a:extLst>
          </p:cNvPr>
          <p:cNvGraphicFramePr>
            <a:graphicFrameLocks noGrp="1"/>
          </p:cNvGraphicFramePr>
          <p:nvPr>
            <p:ph idx="1"/>
            <p:extLst>
              <p:ext uri="{D42A27DB-BD31-4B8C-83A1-F6EECF244321}">
                <p14:modId xmlns:p14="http://schemas.microsoft.com/office/powerpoint/2010/main" val="2027385591"/>
              </p:ext>
            </p:extLst>
          </p:nvPr>
        </p:nvGraphicFramePr>
        <p:xfrm>
          <a:off x="964734" y="713063"/>
          <a:ext cx="9858206" cy="5595457"/>
        </p:xfrm>
        <a:graphic>
          <a:graphicData uri="http://schemas.openxmlformats.org/drawingml/2006/table">
            <a:tbl>
              <a:tblPr firstRow="1" firstCol="1" bandRow="1">
                <a:tableStyleId>{5C22544A-7EE6-4342-B048-85BDC9FD1C3A}</a:tableStyleId>
              </a:tblPr>
              <a:tblGrid>
                <a:gridCol w="4978136">
                  <a:extLst>
                    <a:ext uri="{9D8B030D-6E8A-4147-A177-3AD203B41FA5}">
                      <a16:colId xmlns:a16="http://schemas.microsoft.com/office/drawing/2014/main" val="3105009982"/>
                    </a:ext>
                  </a:extLst>
                </a:gridCol>
                <a:gridCol w="4880070">
                  <a:extLst>
                    <a:ext uri="{9D8B030D-6E8A-4147-A177-3AD203B41FA5}">
                      <a16:colId xmlns:a16="http://schemas.microsoft.com/office/drawing/2014/main" val="201698781"/>
                    </a:ext>
                  </a:extLst>
                </a:gridCol>
              </a:tblGrid>
              <a:tr h="245377">
                <a:tc>
                  <a:txBody>
                    <a:bodyPr/>
                    <a:lstStyle/>
                    <a:p>
                      <a:pPr algn="ctr">
                        <a:lnSpc>
                          <a:spcPct val="115000"/>
                        </a:lnSpc>
                        <a:spcAft>
                          <a:spcPts val="1000"/>
                        </a:spcAft>
                      </a:pPr>
                      <a:r>
                        <a:rPr lang="ro-RO" sz="1200">
                          <a:effectLst/>
                        </a:rPr>
                        <a:t>PUNCTE TARI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o-RO" sz="1200" dirty="0">
                          <a:effectLst/>
                        </a:rPr>
                        <a:t>PUNCTE SLABE</a:t>
                      </a:r>
                      <a:endParaRPr lang="en-US" sz="1200" dirty="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27091371"/>
                  </a:ext>
                </a:extLst>
              </a:tr>
              <a:tr h="3584173">
                <a:tc>
                  <a:txBody>
                    <a:bodyPr/>
                    <a:lstStyle/>
                    <a:p>
                      <a:pPr marL="342900" lvl="0" indent="-342900" algn="just">
                        <a:lnSpc>
                          <a:spcPct val="115000"/>
                        </a:lnSpc>
                        <a:spcAft>
                          <a:spcPts val="1000"/>
                        </a:spcAft>
                        <a:buFont typeface="Symbol" panose="05050102010706020507" pitchFamily="18" charset="2"/>
                        <a:buChar char=""/>
                      </a:pPr>
                      <a:r>
                        <a:rPr lang="ro-RO" sz="1100" kern="150" dirty="0">
                          <a:effectLst/>
                        </a:rPr>
                        <a:t>Anticiparea disfuncționalităților de către Comisia Județeană și intervenția ameliorativă</a:t>
                      </a:r>
                      <a:endParaRPr lang="en-US" sz="1100" kern="150" dirty="0">
                        <a:effectLst/>
                      </a:endParaRPr>
                    </a:p>
                    <a:p>
                      <a:pPr marL="342900" lvl="0" indent="-342900" algn="just">
                        <a:lnSpc>
                          <a:spcPct val="115000"/>
                        </a:lnSpc>
                        <a:spcAft>
                          <a:spcPts val="1000"/>
                        </a:spcAft>
                        <a:buFont typeface="Symbol" panose="05050102010706020507" pitchFamily="18" charset="2"/>
                        <a:buChar char=""/>
                      </a:pPr>
                      <a:r>
                        <a:rPr lang="ro-RO" sz="1100" kern="150" dirty="0">
                          <a:effectLst/>
                        </a:rPr>
                        <a:t>Disponibilitatea unui număr mare de cadre didactice cu experiență în organizarea și desfășurarea examenelor naționale și participarea lor la examen</a:t>
                      </a:r>
                      <a:endParaRPr lang="en-US" sz="1100" kern="150" dirty="0">
                        <a:effectLst/>
                      </a:endParaRPr>
                    </a:p>
                    <a:p>
                      <a:pPr marL="342900" lvl="0" indent="-342900" algn="just">
                        <a:lnSpc>
                          <a:spcPct val="115000"/>
                        </a:lnSpc>
                        <a:spcAft>
                          <a:spcPts val="1000"/>
                        </a:spcAft>
                        <a:buFont typeface="Symbol" panose="05050102010706020507" pitchFamily="18" charset="2"/>
                        <a:buChar char=""/>
                      </a:pPr>
                      <a:r>
                        <a:rPr lang="ro-RO" sz="1100" kern="150" dirty="0">
                          <a:effectLst/>
                        </a:rPr>
                        <a:t>Responsabilitatea cu care s-a abordat problematica în contextul existenței pericolului răspândirii noului coronavirus SARS-CoV-2</a:t>
                      </a:r>
                      <a:endParaRPr lang="en-US" sz="1100" kern="150" dirty="0">
                        <a:effectLst/>
                      </a:endParaRPr>
                    </a:p>
                    <a:p>
                      <a:pPr marL="342900" lvl="0" indent="-342900" algn="just">
                        <a:lnSpc>
                          <a:spcPct val="115000"/>
                        </a:lnSpc>
                        <a:spcAft>
                          <a:spcPts val="1000"/>
                        </a:spcAft>
                        <a:buFont typeface="Symbol" panose="05050102010706020507" pitchFamily="18" charset="2"/>
                        <a:buChar char=""/>
                      </a:pPr>
                      <a:r>
                        <a:rPr lang="ro-RO" sz="1100" kern="150" dirty="0">
                          <a:effectLst/>
                        </a:rPr>
                        <a:t>Colaborarea productivă cu Direcția de Sănătate Publică și Unitățile Administrativ Teritoriale în scopul gestionării situațiilor punctuale</a:t>
                      </a:r>
                      <a:endParaRPr lang="en-US" sz="1100" kern="150" dirty="0">
                        <a:effectLst/>
                      </a:endParaRPr>
                    </a:p>
                    <a:p>
                      <a:pPr marL="342900" lvl="0" indent="-342900" algn="just">
                        <a:lnSpc>
                          <a:spcPct val="115000"/>
                        </a:lnSpc>
                        <a:spcAft>
                          <a:spcPts val="1000"/>
                        </a:spcAft>
                        <a:buFont typeface="Symbol" panose="05050102010706020507" pitchFamily="18" charset="2"/>
                        <a:buChar char=""/>
                      </a:pPr>
                      <a:r>
                        <a:rPr lang="ro-RO" sz="1100" kern="150" dirty="0">
                          <a:effectLst/>
                        </a:rPr>
                        <a:t>Încadrarea optimă în termenele prevăzute de reglementările metodologice</a:t>
                      </a:r>
                      <a:endParaRPr lang="en-US" sz="1100" kern="150" dirty="0">
                        <a:effectLst/>
                      </a:endParaRPr>
                    </a:p>
                  </a:txBody>
                  <a:tcPr marL="68580" marR="68580" marT="0" marB="0"/>
                </a:tc>
                <a:tc>
                  <a:txBody>
                    <a:bodyPr/>
                    <a:lstStyle/>
                    <a:p>
                      <a:pPr marL="342900" lvl="0" indent="-342900">
                        <a:lnSpc>
                          <a:spcPct val="115000"/>
                        </a:lnSpc>
                        <a:spcAft>
                          <a:spcPts val="1000"/>
                        </a:spcAft>
                        <a:buFont typeface="Symbol" panose="05050102010706020507" pitchFamily="18" charset="2"/>
                        <a:buChar char=""/>
                      </a:pPr>
                      <a:r>
                        <a:rPr lang="ro-RO" sz="1100" kern="150" dirty="0">
                          <a:effectLst/>
                        </a:rPr>
                        <a:t>un număr mare de centre de examene care necesită resursa umană mai ales pe partea de informatică și TIC</a:t>
                      </a:r>
                      <a:endParaRPr lang="en-US" sz="1100" kern="150" dirty="0">
                        <a:effectLst/>
                      </a:endParaRPr>
                    </a:p>
                    <a:p>
                      <a:pPr algn="just">
                        <a:lnSpc>
                          <a:spcPct val="115000"/>
                        </a:lnSpc>
                        <a:spcAft>
                          <a:spcPts val="1000"/>
                        </a:spcAft>
                      </a:pPr>
                      <a:r>
                        <a:rPr lang="ro-RO" sz="1200" dirty="0">
                          <a:effectLst/>
                        </a:rPr>
                        <a:t> </a:t>
                      </a:r>
                      <a:endParaRPr lang="en-US" sz="1200" dirty="0">
                        <a:effectLst/>
                      </a:endParaRPr>
                    </a:p>
                    <a:p>
                      <a:pPr algn="just">
                        <a:lnSpc>
                          <a:spcPct val="115000"/>
                        </a:lnSpc>
                        <a:spcAft>
                          <a:spcPts val="1000"/>
                        </a:spcAft>
                      </a:pPr>
                      <a:r>
                        <a:rPr lang="ro-RO" sz="1200" dirty="0">
                          <a:effectLst/>
                        </a:rPr>
                        <a:t> </a:t>
                      </a:r>
                      <a:endParaRPr lang="en-US" sz="1200" dirty="0">
                        <a:effectLst/>
                      </a:endParaRPr>
                    </a:p>
                    <a:p>
                      <a:pPr algn="just">
                        <a:lnSpc>
                          <a:spcPct val="115000"/>
                        </a:lnSpc>
                        <a:spcAft>
                          <a:spcPts val="1000"/>
                        </a:spcAft>
                      </a:pPr>
                      <a:r>
                        <a:rPr lang="ro-RO" sz="1200" dirty="0">
                          <a:effectLst/>
                        </a:rPr>
                        <a:t> </a:t>
                      </a:r>
                      <a:endParaRPr lang="en-US" sz="1200" dirty="0">
                        <a:effectLst/>
                      </a:endParaRPr>
                    </a:p>
                    <a:p>
                      <a:pPr algn="just">
                        <a:lnSpc>
                          <a:spcPct val="115000"/>
                        </a:lnSpc>
                        <a:spcAft>
                          <a:spcPts val="1000"/>
                        </a:spcAft>
                      </a:pPr>
                      <a:r>
                        <a:rPr lang="ro-RO" sz="1200" dirty="0">
                          <a:effectLst/>
                        </a:rPr>
                        <a:t> </a:t>
                      </a:r>
                      <a:endParaRPr lang="en-US" sz="1200" dirty="0">
                        <a:effectLst/>
                      </a:endParaRPr>
                    </a:p>
                    <a:p>
                      <a:pPr algn="just">
                        <a:lnSpc>
                          <a:spcPct val="115000"/>
                        </a:lnSpc>
                        <a:spcAft>
                          <a:spcPts val="1000"/>
                        </a:spcAft>
                      </a:pPr>
                      <a:r>
                        <a:rPr lang="ro-RO" sz="1200" dirty="0">
                          <a:effectLst/>
                        </a:rPr>
                        <a:t> </a:t>
                      </a:r>
                      <a:endParaRPr lang="en-US" sz="1200" dirty="0">
                        <a:effectLst/>
                      </a:endParaRPr>
                    </a:p>
                    <a:p>
                      <a:pPr algn="just">
                        <a:lnSpc>
                          <a:spcPct val="115000"/>
                        </a:lnSpc>
                        <a:spcAft>
                          <a:spcPts val="1000"/>
                        </a:spcAft>
                      </a:pPr>
                      <a:r>
                        <a:rPr lang="ro-RO" sz="1200" dirty="0">
                          <a:effectLst/>
                        </a:rPr>
                        <a:t> </a:t>
                      </a:r>
                      <a:endParaRPr lang="en-US" sz="1200" dirty="0">
                        <a:effectLst/>
                      </a:endParaRPr>
                    </a:p>
                    <a:p>
                      <a:pPr algn="just">
                        <a:lnSpc>
                          <a:spcPct val="115000"/>
                        </a:lnSpc>
                        <a:spcAft>
                          <a:spcPts val="1000"/>
                        </a:spcAft>
                      </a:pPr>
                      <a:r>
                        <a:rPr lang="ro-RO" sz="1200" dirty="0">
                          <a:effectLst/>
                        </a:rPr>
                        <a:t> </a:t>
                      </a:r>
                      <a:endParaRPr lang="en-US" sz="1200" dirty="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89725835"/>
                  </a:ext>
                </a:extLst>
              </a:tr>
              <a:tr h="245140">
                <a:tc>
                  <a:txBody>
                    <a:bodyPr/>
                    <a:lstStyle/>
                    <a:p>
                      <a:pPr algn="ctr">
                        <a:lnSpc>
                          <a:spcPct val="115000"/>
                        </a:lnSpc>
                        <a:spcAft>
                          <a:spcPts val="1000"/>
                        </a:spcAft>
                      </a:pPr>
                      <a:r>
                        <a:rPr lang="ro-RO" sz="1200">
                          <a:effectLst/>
                        </a:rPr>
                        <a:t>OPORTUNITĂȚI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ro-RO" sz="1200">
                          <a:effectLst/>
                        </a:rPr>
                        <a:t>AMENINȚĂRI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24808706"/>
                  </a:ext>
                </a:extLst>
              </a:tr>
              <a:tr h="1520767">
                <a:tc>
                  <a:txBody>
                    <a:bodyPr/>
                    <a:lstStyle/>
                    <a:p>
                      <a:pPr marL="342900" lvl="0" indent="-342900">
                        <a:lnSpc>
                          <a:spcPct val="115000"/>
                        </a:lnSpc>
                        <a:spcAft>
                          <a:spcPts val="1000"/>
                        </a:spcAft>
                        <a:buFont typeface="Symbol" panose="05050102010706020507" pitchFamily="18" charset="2"/>
                        <a:buChar char=""/>
                      </a:pPr>
                      <a:r>
                        <a:rPr lang="ro-RO" sz="1100" kern="150">
                          <a:effectLst/>
                        </a:rPr>
                        <a:t>Intensificarea activităților de instruire privind utilizarea tehnologiilor</a:t>
                      </a:r>
                      <a:endParaRPr lang="en-US" sz="1100" kern="150">
                        <a:effectLst/>
                      </a:endParaRPr>
                    </a:p>
                    <a:p>
                      <a:pPr marL="342900" lvl="0" indent="-342900">
                        <a:lnSpc>
                          <a:spcPct val="115000"/>
                        </a:lnSpc>
                        <a:spcAft>
                          <a:spcPts val="1000"/>
                        </a:spcAft>
                        <a:buFont typeface="Symbol" panose="05050102010706020507" pitchFamily="18" charset="2"/>
                        <a:buChar char=""/>
                      </a:pPr>
                      <a:r>
                        <a:rPr lang="ro-RO" sz="1100" kern="150">
                          <a:effectLst/>
                        </a:rPr>
                        <a:t>Identificarea modalităților de înlăturare a secvențelor care se suprapun în etape diferite ale examenului</a:t>
                      </a:r>
                      <a:endParaRPr lang="en-US" sz="1100" kern="150">
                        <a:effectLst/>
                        <a:latin typeface="Calibri" panose="020F0502020204030204" pitchFamily="34" charset="0"/>
                        <a:ea typeface="Lucida Sans Unicode" panose="020B0602030504020204" pitchFamily="34" charset="0"/>
                        <a:cs typeface="F"/>
                      </a:endParaRPr>
                    </a:p>
                  </a:txBody>
                  <a:tcPr marL="68580" marR="68580" marT="0" marB="0"/>
                </a:tc>
                <a:tc>
                  <a:txBody>
                    <a:bodyPr/>
                    <a:lstStyle/>
                    <a:p>
                      <a:pPr marL="342900" lvl="0" indent="-342900">
                        <a:lnSpc>
                          <a:spcPct val="115000"/>
                        </a:lnSpc>
                        <a:spcAft>
                          <a:spcPts val="1000"/>
                        </a:spcAft>
                        <a:buFont typeface="Symbol" panose="05050102010706020507" pitchFamily="18" charset="2"/>
                        <a:buChar char=""/>
                      </a:pPr>
                      <a:r>
                        <a:rPr lang="ro-RO" sz="1100" kern="150" dirty="0">
                          <a:effectLst/>
                        </a:rPr>
                        <a:t>Apariția disfuncționalităților/erorilor legate de utilizarea tehnologiei (formularea/transmiterea electronică a mesajelor, pierderea de date etc.)</a:t>
                      </a:r>
                      <a:endParaRPr lang="en-US" sz="1100" kern="150" dirty="0">
                        <a:effectLst/>
                      </a:endParaRPr>
                    </a:p>
                    <a:p>
                      <a:pPr marL="342900" lvl="0" indent="-342900">
                        <a:lnSpc>
                          <a:spcPct val="115000"/>
                        </a:lnSpc>
                        <a:spcAft>
                          <a:spcPts val="1000"/>
                        </a:spcAft>
                        <a:buFont typeface="Symbol" panose="05050102010706020507" pitchFamily="18" charset="2"/>
                        <a:buChar char=""/>
                      </a:pPr>
                      <a:r>
                        <a:rPr lang="ro-RO" sz="1100" kern="150" dirty="0">
                          <a:effectLst/>
                        </a:rPr>
                        <a:t>Confuzii în completarea de către candidați a broșurilor </a:t>
                      </a:r>
                      <a:r>
                        <a:rPr lang="ro-RO" sz="1100" kern="150">
                          <a:effectLst/>
                        </a:rPr>
                        <a:t>sau a foilor </a:t>
                      </a:r>
                      <a:r>
                        <a:rPr lang="ro-RO" sz="1100" kern="150" dirty="0">
                          <a:effectLst/>
                        </a:rPr>
                        <a:t>tipizate</a:t>
                      </a:r>
                      <a:endParaRPr lang="en-US" sz="1100" kern="150" dirty="0">
                        <a:effectLst/>
                      </a:endParaRPr>
                    </a:p>
                    <a:p>
                      <a:pPr algn="just">
                        <a:lnSpc>
                          <a:spcPct val="115000"/>
                        </a:lnSpc>
                        <a:spcAft>
                          <a:spcPts val="1000"/>
                        </a:spcAft>
                      </a:pPr>
                      <a:r>
                        <a:rPr lang="ro-RO" sz="1200" dirty="0">
                          <a:effectLst/>
                        </a:rPr>
                        <a:t> </a:t>
                      </a:r>
                      <a:endParaRPr lang="en-US" sz="1200" dirty="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93072532"/>
                  </a:ext>
                </a:extLst>
              </a:tr>
            </a:tbl>
          </a:graphicData>
        </a:graphic>
      </p:graphicFrame>
    </p:spTree>
    <p:extLst>
      <p:ext uri="{BB962C8B-B14F-4D97-AF65-F5344CB8AC3E}">
        <p14:creationId xmlns:p14="http://schemas.microsoft.com/office/powerpoint/2010/main" val="1396057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9F092-5F26-428D-AFD9-1D97967BF16C}"/>
              </a:ext>
            </a:extLst>
          </p:cNvPr>
          <p:cNvSpPr>
            <a:spLocks noGrp="1"/>
          </p:cNvSpPr>
          <p:nvPr>
            <p:ph type="title"/>
          </p:nvPr>
        </p:nvSpPr>
        <p:spPr/>
        <p:txBody>
          <a:bodyPr/>
          <a:lstStyle/>
          <a:p>
            <a:r>
              <a:rPr lang="ro-RO" dirty="0"/>
              <a:t>LEGISLAȚIE</a:t>
            </a:r>
            <a:endParaRPr lang="en-US" dirty="0"/>
          </a:p>
        </p:txBody>
      </p:sp>
      <p:sp>
        <p:nvSpPr>
          <p:cNvPr id="4" name="Rectangle 1">
            <a:extLst>
              <a:ext uri="{FF2B5EF4-FFF2-40B4-BE49-F238E27FC236}">
                <a16:creationId xmlns:a16="http://schemas.microsoft.com/office/drawing/2014/main" id="{4B1566D6-4226-4204-A179-F5D74FF49669}"/>
              </a:ext>
            </a:extLst>
          </p:cNvPr>
          <p:cNvSpPr>
            <a:spLocks noGrp="1" noChangeArrowheads="1"/>
          </p:cNvSpPr>
          <p:nvPr>
            <p:ph idx="1"/>
          </p:nvPr>
        </p:nvSpPr>
        <p:spPr bwMode="auto">
          <a:xfrm>
            <a:off x="1069848" y="1751279"/>
            <a:ext cx="11170046" cy="4791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100000"/>
              </a:lnSpc>
              <a:buClrTx/>
              <a:buSzTx/>
            </a:pPr>
            <a:r>
              <a:rPr kumimoji="0" lang="ro-RO" altLang="en-US" sz="1700" b="0" i="1" u="none" strike="noStrike" cap="none" normalizeH="0" baseline="0" dirty="0">
                <a:ln>
                  <a:noFill/>
                </a:ln>
                <a:effectLst/>
                <a:latin typeface="Arial Unicode MS" panose="020B0604020202020204" pitchFamily="34" charset="-128"/>
                <a:ea typeface="Arial Unicode MS" panose="020B0604020202020204" pitchFamily="34" charset="-128"/>
                <a:cs typeface="Arial Unicode MS" panose="020B0604020202020204" pitchFamily="34" charset="-128"/>
              </a:rPr>
              <a:t>LEGEA Educației Naționale nr.1 / 2011; </a:t>
            </a:r>
            <a:endParaRPr kumimoji="0" lang="en-US" altLang="en-US" sz="1700" b="0" i="0" u="none" strike="noStrike" cap="none" normalizeH="0" baseline="0" dirty="0">
              <a:ln>
                <a:noFill/>
              </a:ln>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buClrTx/>
              <a:buSzTx/>
            </a:pPr>
            <a:r>
              <a:rPr kumimoji="0" lang="ro-RO" altLang="en-US" sz="1700" b="0" i="1" u="none" strike="noStrike" cap="none" normalizeH="0" baseline="0" dirty="0">
                <a:ln>
                  <a:noFill/>
                </a:ln>
                <a:effectLst/>
                <a:latin typeface="Arial Unicode MS" panose="020B0604020202020204" pitchFamily="34" charset="-128"/>
                <a:ea typeface="Arial Unicode MS" panose="020B0604020202020204" pitchFamily="34" charset="-128"/>
                <a:cs typeface="Arial Unicode MS" panose="020B0604020202020204" pitchFamily="34" charset="-128"/>
              </a:rPr>
              <a:t>Metodologia de organizare și  desfășurare a evaluării naționale pentru elevii clasei a VIII-a </a:t>
            </a:r>
          </a:p>
          <a:p>
            <a:pPr marL="0" indent="0">
              <a:lnSpc>
                <a:spcPct val="100000"/>
              </a:lnSpc>
              <a:buClrTx/>
              <a:buSzTx/>
              <a:buNone/>
            </a:pPr>
            <a:r>
              <a:rPr kumimoji="0" lang="ro-RO" altLang="en-US" sz="1700" b="0" i="0" u="none" strike="noStrike" cap="none" normalizeH="0" baseline="0" dirty="0">
                <a:ln>
                  <a:noFill/>
                </a:ln>
                <a:effectLst/>
                <a:latin typeface="Arial Unicode MS" panose="020B0604020202020204" pitchFamily="34" charset="-128"/>
                <a:ea typeface="Arial Unicode MS" panose="020B0604020202020204" pitchFamily="34" charset="-128"/>
                <a:cs typeface="Arial Unicode MS" panose="020B0604020202020204" pitchFamily="34" charset="-128"/>
              </a:rPr>
              <a:t>cuprinsă în anexa 2 a ordinului ministrului educației, cercetării, tineretului și  sportului nr. 4801/2010 </a:t>
            </a:r>
          </a:p>
          <a:p>
            <a:pPr marL="0" indent="0">
              <a:lnSpc>
                <a:spcPct val="100000"/>
              </a:lnSpc>
              <a:buClrTx/>
              <a:buSzTx/>
              <a:buNone/>
            </a:pPr>
            <a:r>
              <a:rPr kumimoji="0" lang="ro-RO" altLang="en-US" sz="1700" b="0" i="0" u="none" strike="noStrike" cap="none" normalizeH="0" baseline="0" dirty="0">
                <a:ln>
                  <a:noFill/>
                </a:ln>
                <a:effectLst/>
                <a:latin typeface="Arial Unicode MS" panose="020B0604020202020204" pitchFamily="34" charset="-128"/>
                <a:ea typeface="Arial Unicode MS" panose="020B0604020202020204" pitchFamily="34" charset="-128"/>
                <a:cs typeface="Arial Unicode MS" panose="020B0604020202020204" pitchFamily="34" charset="-128"/>
              </a:rPr>
              <a:t>cu privire la </a:t>
            </a:r>
            <a:r>
              <a:rPr kumimoji="0" lang="ro-RO" altLang="en-US" sz="1700" b="0" i="1" u="none" strike="noStrike" cap="none" normalizeH="0" baseline="0" dirty="0">
                <a:ln>
                  <a:noFill/>
                </a:ln>
                <a:effectLst/>
                <a:latin typeface="Arial Unicode MS" panose="020B0604020202020204" pitchFamily="34" charset="-128"/>
                <a:ea typeface="Arial Unicode MS" panose="020B0604020202020204" pitchFamily="34" charset="-128"/>
                <a:cs typeface="Arial Unicode MS" panose="020B0604020202020204" pitchFamily="34" charset="-128"/>
              </a:rPr>
              <a:t>organizarea și  desfășurarea evaluării naționale pentru elevii clasei a VIII-a, în anul școlar 2010-2011</a:t>
            </a:r>
            <a:r>
              <a:rPr kumimoji="0" lang="ro-RO" altLang="en-US" sz="1700" b="0" i="0" u="none" strike="noStrike" cap="none" normalizeH="0" baseline="0" dirty="0">
                <a:ln>
                  <a:noFill/>
                </a:ln>
                <a:effectLst/>
                <a:latin typeface="Arial Unicode MS" panose="020B0604020202020204" pitchFamily="34" charset="-128"/>
                <a:ea typeface="Arial Unicode MS" panose="020B0604020202020204" pitchFamily="34" charset="-128"/>
                <a:cs typeface="Arial Unicode MS" panose="020B0604020202020204" pitchFamily="34" charset="-128"/>
              </a:rPr>
              <a:t>, </a:t>
            </a:r>
          </a:p>
          <a:p>
            <a:pPr marL="0" indent="0">
              <a:lnSpc>
                <a:spcPct val="100000"/>
              </a:lnSpc>
              <a:buClrTx/>
              <a:buSzTx/>
              <a:buNone/>
            </a:pPr>
            <a:r>
              <a:rPr kumimoji="0" lang="ro-RO" altLang="en-US" sz="1700" b="0" i="0" u="none" strike="noStrike" cap="none" normalizeH="0" baseline="0" dirty="0">
                <a:ln>
                  <a:noFill/>
                </a:ln>
                <a:effectLst/>
                <a:latin typeface="Arial Unicode MS" panose="020B0604020202020204" pitchFamily="34" charset="-128"/>
                <a:ea typeface="Arial Unicode MS" panose="020B0604020202020204" pitchFamily="34" charset="-128"/>
                <a:cs typeface="Arial Unicode MS" panose="020B0604020202020204" pitchFamily="34" charset="-128"/>
              </a:rPr>
              <a:t>publicat în Monitorul Oficial al României nr. 657 bis din 23.09.2010</a:t>
            </a:r>
            <a:endParaRPr kumimoji="0" lang="en-US" altLang="en-US" sz="1700" b="0" i="0" u="none" strike="noStrike" cap="none" normalizeH="0" baseline="0" dirty="0">
              <a:ln>
                <a:noFill/>
              </a:ln>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buClrTx/>
              <a:buSzTx/>
            </a:pPr>
            <a:r>
              <a:rPr kumimoji="0" lang="ro-RO" altLang="en-US" sz="1700" b="0" i="0" u="none" strike="noStrike" cap="none" normalizeH="0" baseline="0" dirty="0">
                <a:ln>
                  <a:noFill/>
                </a:ln>
                <a:effectLst/>
                <a:latin typeface="Arial Unicode MS" panose="020B0604020202020204" pitchFamily="34" charset="-128"/>
                <a:ea typeface="Arial Unicode MS" panose="020B0604020202020204" pitchFamily="34" charset="-128"/>
                <a:cs typeface="Arial Unicode MS" panose="020B0604020202020204" pitchFamily="34" charset="-128"/>
              </a:rPr>
              <a:t>O.M.E.C. nr. 5455/ 31.08.2020 privind organizarea și  desfășurarea Evaluării Naționale pentru absolvenții </a:t>
            </a:r>
          </a:p>
          <a:p>
            <a:pPr marL="0" indent="0">
              <a:lnSpc>
                <a:spcPct val="100000"/>
              </a:lnSpc>
              <a:buClrTx/>
              <a:buSzTx/>
              <a:buNone/>
            </a:pPr>
            <a:r>
              <a:rPr kumimoji="0" lang="ro-RO" altLang="en-US" sz="1700" b="0" i="0" u="none" strike="noStrike" cap="none" normalizeH="0" baseline="0" dirty="0">
                <a:ln>
                  <a:noFill/>
                </a:ln>
                <a:effectLst/>
                <a:latin typeface="Arial Unicode MS" panose="020B0604020202020204" pitchFamily="34" charset="-128"/>
                <a:ea typeface="Arial Unicode MS" panose="020B0604020202020204" pitchFamily="34" charset="-128"/>
                <a:cs typeface="Arial Unicode MS" panose="020B0604020202020204" pitchFamily="34" charset="-128"/>
              </a:rPr>
              <a:t>clasei a VIII-a în anul școlar 2020-2021;</a:t>
            </a:r>
            <a:endParaRPr kumimoji="0" lang="en-US" altLang="en-US" sz="1700" b="0" i="0" u="none" strike="noStrike" cap="none" normalizeH="0" baseline="0" dirty="0">
              <a:ln>
                <a:noFill/>
              </a:ln>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buClrTx/>
              <a:buSzTx/>
            </a:pPr>
            <a:r>
              <a:rPr kumimoji="0" lang="ro-RO" altLang="en-US" sz="1700" b="0" i="0" u="none" strike="noStrike" cap="none" normalizeH="0" baseline="0" dirty="0">
                <a:ln>
                  <a:noFill/>
                </a:ln>
                <a:effectLst/>
                <a:latin typeface="Arial Unicode MS" panose="020B0604020202020204" pitchFamily="34" charset="-128"/>
                <a:ea typeface="Arial Unicode MS" panose="020B0604020202020204" pitchFamily="34" charset="-128"/>
                <a:cs typeface="Arial Unicode MS" panose="020B0604020202020204" pitchFamily="34" charset="-128"/>
              </a:rPr>
              <a:t>Metodologia de organizare și  desfășurare a Evaluării Naționale pentru elevii clasei a VIII-a, în anul școlar </a:t>
            </a:r>
          </a:p>
          <a:p>
            <a:pPr marL="0" indent="0">
              <a:lnSpc>
                <a:spcPct val="100000"/>
              </a:lnSpc>
              <a:buClrTx/>
              <a:buSzTx/>
              <a:buNone/>
            </a:pPr>
            <a:r>
              <a:rPr kumimoji="0" lang="ro-RO" altLang="en-US" sz="1700" b="0" i="0" u="none" strike="noStrike" cap="none" normalizeH="0" baseline="0" dirty="0">
                <a:ln>
                  <a:noFill/>
                </a:ln>
                <a:effectLst/>
                <a:latin typeface="Arial Unicode MS" panose="020B0604020202020204" pitchFamily="34" charset="-128"/>
                <a:ea typeface="Arial Unicode MS" panose="020B0604020202020204" pitchFamily="34" charset="-128"/>
                <a:cs typeface="Arial Unicode MS" panose="020B0604020202020204" pitchFamily="34" charset="-128"/>
              </a:rPr>
              <a:t>2010-2011, Anexa nr. 2 la OMECTS. nr. 4801/ 31.08.2010, cu modificările și  completările ulterioare;</a:t>
            </a:r>
          </a:p>
          <a:p>
            <a:pPr algn="just">
              <a:lnSpc>
                <a:spcPct val="100000"/>
              </a:lnSpc>
              <a:spcAft>
                <a:spcPts val="1000"/>
              </a:spcAft>
            </a:pPr>
            <a:r>
              <a:rPr lang="ro-RO" sz="1700" i="1" dirty="0">
                <a:effectLst/>
                <a:latin typeface="Arial Unicode MS" panose="020B0604020202020204" pitchFamily="34" charset="-128"/>
                <a:ea typeface="Arial Unicode MS" panose="020B0604020202020204" pitchFamily="34" charset="-128"/>
                <a:cs typeface="Arial Unicode MS" panose="020B0604020202020204" pitchFamily="34" charset="-128"/>
              </a:rPr>
              <a:t>Metodologia de organizare și  desfășurare a examenului de bacalaureat 2011 </a:t>
            </a:r>
            <a:r>
              <a:rPr lang="ro-RO" sz="1700" dirty="0">
                <a:effectLst/>
                <a:latin typeface="Arial Unicode MS" panose="020B0604020202020204" pitchFamily="34" charset="-128"/>
                <a:ea typeface="Arial Unicode MS" panose="020B0604020202020204" pitchFamily="34" charset="-128"/>
                <a:cs typeface="Arial Unicode MS" panose="020B0604020202020204" pitchFamily="34" charset="-128"/>
              </a:rPr>
              <a:t>aprobată prin ordinul </a:t>
            </a:r>
          </a:p>
          <a:p>
            <a:pPr marL="0" indent="0" algn="just">
              <a:lnSpc>
                <a:spcPct val="100000"/>
              </a:lnSpc>
              <a:spcAft>
                <a:spcPts val="1000"/>
              </a:spcAft>
              <a:buNone/>
            </a:pPr>
            <a:r>
              <a:rPr lang="ro-RO" sz="1700" dirty="0">
                <a:effectLst/>
                <a:latin typeface="Arial Unicode MS" panose="020B0604020202020204" pitchFamily="34" charset="-128"/>
                <a:ea typeface="Arial Unicode MS" panose="020B0604020202020204" pitchFamily="34" charset="-128"/>
                <a:cs typeface="Arial Unicode MS" panose="020B0604020202020204" pitchFamily="34" charset="-128"/>
              </a:rPr>
              <a:t>ministrului educației, cercetării, tineretului și sportului nr. 4.799/2010;</a:t>
            </a:r>
            <a:endParaRPr lang="en-US" sz="17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lnSpc>
                <a:spcPct val="100000"/>
              </a:lnSpc>
              <a:spcAft>
                <a:spcPts val="1000"/>
              </a:spcAft>
            </a:pPr>
            <a:r>
              <a:rPr lang="ro-RO" sz="1700" dirty="0">
                <a:effectLst/>
                <a:latin typeface="Arial Unicode MS" panose="020B0604020202020204" pitchFamily="34" charset="-128"/>
                <a:ea typeface="Arial Unicode MS" panose="020B0604020202020204" pitchFamily="34" charset="-128"/>
                <a:cs typeface="Arial Unicode MS" panose="020B0604020202020204" pitchFamily="34" charset="-128"/>
              </a:rPr>
              <a:t>O.M.E.C. nr. 5453/ 31.08.2020 privind organizarea și  desfășurarea examenului național de bacalaureat 2021;</a:t>
            </a:r>
            <a:endParaRPr lang="en-US" sz="17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lnSpc>
                <a:spcPct val="100000"/>
              </a:lnSpc>
              <a:spcAft>
                <a:spcPts val="1000"/>
              </a:spcAft>
            </a:pPr>
            <a:r>
              <a:rPr lang="ro-RO" sz="1700" dirty="0">
                <a:effectLst/>
                <a:latin typeface="Arial Unicode MS" panose="020B0604020202020204" pitchFamily="34" charset="-128"/>
                <a:ea typeface="Arial Unicode MS" panose="020B0604020202020204" pitchFamily="34" charset="-128"/>
                <a:cs typeface="Arial Unicode MS" panose="020B0604020202020204" pitchFamily="34" charset="-128"/>
              </a:rPr>
              <a:t>O.U.G. 40/19.05.2021 privind echivalarea competențelor la Bacalaureat 2021</a:t>
            </a:r>
            <a:endParaRPr lang="en-US" sz="17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00000"/>
              </a:lnSpc>
              <a:buClrTx/>
              <a:buSzTx/>
            </a:pPr>
            <a:r>
              <a:rPr kumimoji="0" lang="ro-RO" altLang="en-US" sz="1700" b="0" i="0" u="none" strike="noStrike" cap="none" normalizeH="0" baseline="0" dirty="0">
                <a:ln>
                  <a:noFill/>
                </a:ln>
                <a:effectLst/>
                <a:latin typeface="Arial Unicode MS" panose="020B0604020202020204" pitchFamily="34" charset="-128"/>
                <a:ea typeface="Arial Unicode MS" panose="020B0604020202020204" pitchFamily="34" charset="-128"/>
                <a:cs typeface="Arial Unicode MS" panose="020B0604020202020204" pitchFamily="34" charset="-128"/>
              </a:rPr>
              <a:t>Ordinul comun MEC-MES nr. 3235/4.02.2021 pentru aprobarea măsurilor de organizare a activității în cadrul </a:t>
            </a:r>
          </a:p>
          <a:p>
            <a:pPr marL="0" indent="0">
              <a:lnSpc>
                <a:spcPct val="100000"/>
              </a:lnSpc>
              <a:buClrTx/>
              <a:buSzTx/>
              <a:buNone/>
            </a:pPr>
            <a:r>
              <a:rPr kumimoji="0" lang="ro-RO" altLang="en-US" sz="1700" b="0" i="0" u="none" strike="noStrike" cap="none" normalizeH="0" baseline="0" dirty="0">
                <a:ln>
                  <a:noFill/>
                </a:ln>
                <a:effectLst/>
                <a:latin typeface="Arial Unicode MS" panose="020B0604020202020204" pitchFamily="34" charset="-128"/>
                <a:ea typeface="Arial Unicode MS" panose="020B0604020202020204" pitchFamily="34" charset="-128"/>
                <a:cs typeface="Arial Unicode MS" panose="020B0604020202020204" pitchFamily="34" charset="-128"/>
              </a:rPr>
              <a:t>unităților/instituțiilor de învățământ în condiții de siguranță epidemiologică pentru prevenirea îmbolnăvirilor </a:t>
            </a:r>
          </a:p>
          <a:p>
            <a:pPr marL="0" indent="0">
              <a:lnSpc>
                <a:spcPct val="100000"/>
              </a:lnSpc>
              <a:buClrTx/>
              <a:buSzTx/>
              <a:buNone/>
            </a:pPr>
            <a:r>
              <a:rPr kumimoji="0" lang="ro-RO" altLang="en-US" sz="1700" b="0" i="0" u="none" strike="noStrike" cap="none" normalizeH="0" baseline="0" dirty="0">
                <a:ln>
                  <a:noFill/>
                </a:ln>
                <a:effectLst/>
                <a:latin typeface="Arial Unicode MS" panose="020B0604020202020204" pitchFamily="34" charset="-128"/>
                <a:ea typeface="Arial Unicode MS" panose="020B0604020202020204" pitchFamily="34" charset="-128"/>
                <a:cs typeface="Arial Unicode MS" panose="020B0604020202020204" pitchFamily="34" charset="-128"/>
              </a:rPr>
              <a:t>cu virusul SARS-CoV-2;</a:t>
            </a:r>
          </a:p>
        </p:txBody>
      </p:sp>
    </p:spTree>
    <p:extLst>
      <p:ext uri="{BB962C8B-B14F-4D97-AF65-F5344CB8AC3E}">
        <p14:creationId xmlns:p14="http://schemas.microsoft.com/office/powerpoint/2010/main" val="2010829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443CB-F6B2-427E-B0C9-164B91350925}"/>
              </a:ext>
            </a:extLst>
          </p:cNvPr>
          <p:cNvSpPr>
            <a:spLocks noGrp="1"/>
          </p:cNvSpPr>
          <p:nvPr>
            <p:ph type="title"/>
          </p:nvPr>
        </p:nvSpPr>
        <p:spPr/>
        <p:txBody>
          <a:bodyPr/>
          <a:lstStyle/>
          <a:p>
            <a:r>
              <a:rPr lang="ro-RO" dirty="0"/>
              <a:t>EVALUARE NAȚIONALĂ</a:t>
            </a:r>
            <a:endParaRPr lang="en-US" dirty="0"/>
          </a:p>
        </p:txBody>
      </p:sp>
      <p:sp>
        <p:nvSpPr>
          <p:cNvPr id="3" name="Content Placeholder 2">
            <a:extLst>
              <a:ext uri="{FF2B5EF4-FFF2-40B4-BE49-F238E27FC236}">
                <a16:creationId xmlns:a16="http://schemas.microsoft.com/office/drawing/2014/main" id="{C933D082-7473-4D37-865F-08C141E86A1C}"/>
              </a:ext>
            </a:extLst>
          </p:cNvPr>
          <p:cNvSpPr>
            <a:spLocks noGrp="1"/>
          </p:cNvSpPr>
          <p:nvPr>
            <p:ph idx="1"/>
          </p:nvPr>
        </p:nvSpPr>
        <p:spPr/>
        <p:txBody>
          <a:bodyPr/>
          <a:lstStyle/>
          <a:p>
            <a:pPr marL="457200" indent="0" algn="ctr">
              <a:lnSpc>
                <a:spcPct val="115000"/>
              </a:lnSpc>
              <a:spcAft>
                <a:spcPts val="1000"/>
              </a:spcAft>
              <a:buNone/>
            </a:pPr>
            <a:r>
              <a:rPr lang="ro-RO" sz="2400" b="1" dirty="0">
                <a:solidFill>
                  <a:srgbClr val="000000"/>
                </a:solidFill>
                <a:effectLst/>
                <a:latin typeface="Times New Roman" panose="02020603050405020304" pitchFamily="18" charset="0"/>
                <a:ea typeface="Times New Roman" panose="02020603050405020304" pitchFamily="18" charset="0"/>
              </a:rPr>
              <a:t>Organizarea centrelor de examen și  de evaluare </a:t>
            </a:r>
            <a:endParaRPr lang="ro-RO" sz="2400" b="1" dirty="0">
              <a:solidFill>
                <a:srgbClr val="000000"/>
              </a:solidFill>
              <a:latin typeface="Times New Roman" panose="02020603050405020304" pitchFamily="18" charset="0"/>
              <a:ea typeface="Times New Roman" panose="02020603050405020304" pitchFamily="18" charset="0"/>
            </a:endParaRPr>
          </a:p>
          <a:p>
            <a:pPr marL="457200" indent="0" algn="just">
              <a:lnSpc>
                <a:spcPct val="115000"/>
              </a:lnSpc>
              <a:spcAft>
                <a:spcPts val="1000"/>
              </a:spcAft>
              <a:buNone/>
            </a:pPr>
            <a:endParaRPr lang="ro-RO" dirty="0">
              <a:effectLst/>
              <a:latin typeface="Times New Roman" panose="02020603050405020304" pitchFamily="18" charset="0"/>
              <a:ea typeface="Times New Roman" panose="02020603050405020304" pitchFamily="18" charset="0"/>
            </a:endParaRPr>
          </a:p>
          <a:p>
            <a:pPr marL="457200" indent="0" algn="just">
              <a:lnSpc>
                <a:spcPct val="115000"/>
              </a:lnSpc>
              <a:spcAft>
                <a:spcPts val="1000"/>
              </a:spcAft>
              <a:buNone/>
            </a:pPr>
            <a:r>
              <a:rPr lang="ro-RO" sz="2400" dirty="0">
                <a:effectLst/>
                <a:latin typeface="Times New Roman" panose="02020603050405020304" pitchFamily="18" charset="0"/>
                <a:ea typeface="Times New Roman" panose="02020603050405020304" pitchFamily="18" charset="0"/>
              </a:rPr>
              <a:t>Comisia județeană a constituit 102 centre de comunicare/examen (deciziile nr. 894/19.06.2021 până la 1013/19.06.2021) și  5 centre zonale de evaluare, în municipiul Botoșani în care s-au evaluat lucrările elevilor din județul  Neamț (județ de origine).  </a:t>
            </a:r>
            <a:endParaRPr lang="en-US" sz="24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791695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D67FB-6A9D-4E05-8CDC-CC569ABC8834}"/>
              </a:ext>
            </a:extLst>
          </p:cNvPr>
          <p:cNvSpPr>
            <a:spLocks noGrp="1"/>
          </p:cNvSpPr>
          <p:nvPr>
            <p:ph type="title"/>
          </p:nvPr>
        </p:nvSpPr>
        <p:spPr/>
        <p:txBody>
          <a:bodyPr/>
          <a:lstStyle/>
          <a:p>
            <a:r>
              <a:rPr lang="ro-RO" dirty="0"/>
              <a:t>BACALAUREAT</a:t>
            </a:r>
            <a:endParaRPr lang="en-US" dirty="0"/>
          </a:p>
        </p:txBody>
      </p:sp>
      <p:sp>
        <p:nvSpPr>
          <p:cNvPr id="3" name="Content Placeholder 2">
            <a:extLst>
              <a:ext uri="{FF2B5EF4-FFF2-40B4-BE49-F238E27FC236}">
                <a16:creationId xmlns:a16="http://schemas.microsoft.com/office/drawing/2014/main" id="{65677A5E-160B-4370-B3CC-BC365CFF2EE9}"/>
              </a:ext>
            </a:extLst>
          </p:cNvPr>
          <p:cNvSpPr>
            <a:spLocks noGrp="1"/>
          </p:cNvSpPr>
          <p:nvPr>
            <p:ph idx="1"/>
          </p:nvPr>
        </p:nvSpPr>
        <p:spPr/>
        <p:txBody>
          <a:bodyPr/>
          <a:lstStyle/>
          <a:p>
            <a:pPr marL="0" indent="0" algn="ctr">
              <a:lnSpc>
                <a:spcPct val="150000"/>
              </a:lnSpc>
              <a:buNone/>
            </a:pPr>
            <a:r>
              <a:rPr lang="ro-RO" sz="2400" b="1" dirty="0">
                <a:solidFill>
                  <a:srgbClr val="000000"/>
                </a:solidFill>
                <a:effectLst/>
                <a:latin typeface="Times New Roman" panose="02020603050405020304" pitchFamily="18" charset="0"/>
                <a:ea typeface="Times New Roman" panose="02020603050405020304" pitchFamily="18" charset="0"/>
              </a:rPr>
              <a:t>Organizarea centrelor de examen și  de evaluare </a:t>
            </a:r>
            <a:endParaRPr lang="ro-RO" sz="2400" b="1" dirty="0">
              <a:solidFill>
                <a:srgbClr val="000000"/>
              </a:solidFill>
              <a:latin typeface="Times New Roman" panose="02020603050405020304" pitchFamily="18" charset="0"/>
              <a:ea typeface="Times New Roman" panose="02020603050405020304" pitchFamily="18" charset="0"/>
            </a:endParaRPr>
          </a:p>
          <a:p>
            <a:pPr marL="0" indent="0" algn="ctr">
              <a:lnSpc>
                <a:spcPct val="150000"/>
              </a:lnSpc>
              <a:buNone/>
            </a:pPr>
            <a:endParaRPr lang="ro-RO"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buNone/>
            </a:pPr>
            <a:r>
              <a:rPr lang="ro-RO" dirty="0">
                <a:effectLst/>
                <a:latin typeface="Times New Roman" panose="02020603050405020304" pitchFamily="18" charset="0"/>
                <a:ea typeface="Times New Roman" panose="02020603050405020304" pitchFamily="18" charset="0"/>
                <a:cs typeface="Times New Roman" panose="02020603050405020304" pitchFamily="18" charset="0"/>
              </a:rPr>
              <a:t>La nivelul județului au fost organizate 20 de Centre de Examen, 2 subcomisii și 4 Centre Zonale de Evaluare în care au fost evaluate lucrările absolvenților din județul Vaslui. Nu au existat centre de examen sau subcomisii care să funcționeze sub efectivul prevăzut în OMEC nr.</a:t>
            </a:r>
            <a:r>
              <a:rPr lang="ro-RO" kern="150" dirty="0">
                <a:effectLst/>
                <a:latin typeface="Times New Roman" panose="02020603050405020304" pitchFamily="18" charset="0"/>
                <a:ea typeface="Lucida Sans Unicode" panose="020B0602030504020204" pitchFamily="34" charset="0"/>
                <a:cs typeface="Times New Roman" panose="02020603050405020304" pitchFamily="18" charset="0"/>
              </a:rPr>
              <a:t> 5453/2020</a:t>
            </a:r>
            <a:r>
              <a:rPr lang="ro-RO"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indent="0" algn="ctr">
              <a:buNone/>
            </a:pPr>
            <a:endParaRPr lang="en-US" dirty="0"/>
          </a:p>
        </p:txBody>
      </p:sp>
    </p:spTree>
    <p:extLst>
      <p:ext uri="{BB962C8B-B14F-4D97-AF65-F5344CB8AC3E}">
        <p14:creationId xmlns:p14="http://schemas.microsoft.com/office/powerpoint/2010/main" val="602210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81E71-14D9-48DA-8D62-882D709100F8}"/>
              </a:ext>
            </a:extLst>
          </p:cNvPr>
          <p:cNvSpPr>
            <a:spLocks noGrp="1"/>
          </p:cNvSpPr>
          <p:nvPr>
            <p:ph type="title"/>
          </p:nvPr>
        </p:nvSpPr>
        <p:spPr/>
        <p:txBody>
          <a:bodyPr/>
          <a:lstStyle/>
          <a:p>
            <a:r>
              <a:rPr lang="ro-RO" dirty="0"/>
              <a:t>Cazuri speciale</a:t>
            </a:r>
            <a:endParaRPr lang="en-US" dirty="0"/>
          </a:p>
        </p:txBody>
      </p:sp>
      <p:sp>
        <p:nvSpPr>
          <p:cNvPr id="3" name="Text Placeholder 2">
            <a:extLst>
              <a:ext uri="{FF2B5EF4-FFF2-40B4-BE49-F238E27FC236}">
                <a16:creationId xmlns:a16="http://schemas.microsoft.com/office/drawing/2014/main" id="{44AFFFBD-6089-4C29-9BAD-8280788DDEEF}"/>
              </a:ext>
            </a:extLst>
          </p:cNvPr>
          <p:cNvSpPr>
            <a:spLocks noGrp="1"/>
          </p:cNvSpPr>
          <p:nvPr>
            <p:ph type="body" idx="1"/>
          </p:nvPr>
        </p:nvSpPr>
        <p:spPr/>
        <p:txBody>
          <a:bodyPr/>
          <a:lstStyle/>
          <a:p>
            <a:pPr algn="ctr"/>
            <a:r>
              <a:rPr lang="ro-RO" sz="2800" dirty="0"/>
              <a:t>Evaluare Națională</a:t>
            </a:r>
            <a:r>
              <a:rPr lang="ro-RO" dirty="0"/>
              <a:t>	</a:t>
            </a:r>
            <a:endParaRPr lang="en-US" dirty="0"/>
          </a:p>
        </p:txBody>
      </p:sp>
      <p:sp>
        <p:nvSpPr>
          <p:cNvPr id="4" name="Content Placeholder 3">
            <a:extLst>
              <a:ext uri="{FF2B5EF4-FFF2-40B4-BE49-F238E27FC236}">
                <a16:creationId xmlns:a16="http://schemas.microsoft.com/office/drawing/2014/main" id="{D3DCFC09-9CA9-4E32-923B-B32032E0F4BE}"/>
              </a:ext>
            </a:extLst>
          </p:cNvPr>
          <p:cNvSpPr>
            <a:spLocks noGrp="1"/>
          </p:cNvSpPr>
          <p:nvPr>
            <p:ph sz="half" idx="2"/>
          </p:nvPr>
        </p:nvSpPr>
        <p:spPr/>
        <p:txBody>
          <a:bodyPr>
            <a:normAutofit/>
          </a:bodyPr>
          <a:lstStyle/>
          <a:p>
            <a:pPr algn="just"/>
            <a:r>
              <a:rPr lang="ro-RO" sz="2600" dirty="0"/>
              <a:t>10 cazuri aprobate de către comisia județeană</a:t>
            </a:r>
          </a:p>
          <a:p>
            <a:pPr algn="just"/>
            <a:r>
              <a:rPr lang="ro-RO" sz="2600" dirty="0"/>
              <a:t>1 caz pentru care s-a solicitat aprobare de la comisia națională</a:t>
            </a:r>
            <a:endParaRPr lang="en-US" sz="2600" dirty="0"/>
          </a:p>
        </p:txBody>
      </p:sp>
      <p:sp>
        <p:nvSpPr>
          <p:cNvPr id="5" name="Text Placeholder 4">
            <a:extLst>
              <a:ext uri="{FF2B5EF4-FFF2-40B4-BE49-F238E27FC236}">
                <a16:creationId xmlns:a16="http://schemas.microsoft.com/office/drawing/2014/main" id="{10976680-F242-4450-A9CF-A9F6FB72DFBE}"/>
              </a:ext>
            </a:extLst>
          </p:cNvPr>
          <p:cNvSpPr>
            <a:spLocks noGrp="1"/>
          </p:cNvSpPr>
          <p:nvPr>
            <p:ph type="body" sz="quarter" idx="3"/>
          </p:nvPr>
        </p:nvSpPr>
        <p:spPr/>
        <p:txBody>
          <a:bodyPr>
            <a:normAutofit/>
          </a:bodyPr>
          <a:lstStyle/>
          <a:p>
            <a:pPr algn="ctr"/>
            <a:r>
              <a:rPr lang="ro-RO" sz="2800" dirty="0"/>
              <a:t>Bacalaureat</a:t>
            </a:r>
            <a:endParaRPr lang="en-US" sz="2800" dirty="0"/>
          </a:p>
        </p:txBody>
      </p:sp>
      <p:sp>
        <p:nvSpPr>
          <p:cNvPr id="6" name="Content Placeholder 5">
            <a:extLst>
              <a:ext uri="{FF2B5EF4-FFF2-40B4-BE49-F238E27FC236}">
                <a16:creationId xmlns:a16="http://schemas.microsoft.com/office/drawing/2014/main" id="{451C60D4-6CB9-475D-A26F-6E0214F00DCB}"/>
              </a:ext>
            </a:extLst>
          </p:cNvPr>
          <p:cNvSpPr>
            <a:spLocks noGrp="1"/>
          </p:cNvSpPr>
          <p:nvPr>
            <p:ph sz="quarter" idx="4"/>
          </p:nvPr>
        </p:nvSpPr>
        <p:spPr/>
        <p:txBody>
          <a:bodyPr>
            <a:normAutofit/>
          </a:bodyPr>
          <a:lstStyle/>
          <a:p>
            <a:pPr algn="just"/>
            <a:r>
              <a:rPr lang="ro-RO" sz="2600" dirty="0"/>
              <a:t>8 cazuri aprobate de către comisia județeană</a:t>
            </a:r>
          </a:p>
          <a:p>
            <a:pPr algn="just"/>
            <a:r>
              <a:rPr lang="ro-RO" sz="2600" dirty="0"/>
              <a:t>4 cazuri pentru care s-a solicitat aprobare de la comisia națională</a:t>
            </a:r>
            <a:endParaRPr lang="en-US" sz="2600" dirty="0"/>
          </a:p>
          <a:p>
            <a:endParaRPr lang="en-US" sz="2600" dirty="0"/>
          </a:p>
        </p:txBody>
      </p:sp>
    </p:spTree>
    <p:extLst>
      <p:ext uri="{BB962C8B-B14F-4D97-AF65-F5344CB8AC3E}">
        <p14:creationId xmlns:p14="http://schemas.microsoft.com/office/powerpoint/2010/main" val="3907660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449A3-7213-4B6E-823E-C5662CA3ED9C}"/>
              </a:ext>
            </a:extLst>
          </p:cNvPr>
          <p:cNvSpPr>
            <a:spLocks noGrp="1"/>
          </p:cNvSpPr>
          <p:nvPr>
            <p:ph type="title"/>
          </p:nvPr>
        </p:nvSpPr>
        <p:spPr/>
        <p:txBody>
          <a:bodyPr>
            <a:normAutofit fontScale="90000"/>
          </a:bodyPr>
          <a:lstStyle/>
          <a:p>
            <a:pPr algn="ctr"/>
            <a:br>
              <a:rPr lang="ro-RO" sz="2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ro-RO" sz="3100" b="1" dirty="0">
                <a:effectLst/>
                <a:latin typeface="Times New Roman" panose="02020603050405020304" pitchFamily="18" charset="0"/>
                <a:ea typeface="Times New Roman" panose="02020603050405020304" pitchFamily="18" charset="0"/>
                <a:cs typeface="Times New Roman" panose="02020603050405020304" pitchFamily="18" charset="0"/>
              </a:rPr>
              <a:t>Rezultatele înregistrate de absolvenții clasei a VIII-a care au susținut Evaluarea Națională 2021 </a:t>
            </a:r>
            <a:br>
              <a:rPr lang="en-US" sz="1800" dirty="0">
                <a:effectLst/>
                <a:latin typeface="Palatino Linotype" panose="02040502050505030304" pitchFamily="18"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220C6B33-DA56-439C-91DD-60386CB176E9}"/>
              </a:ext>
            </a:extLst>
          </p:cNvPr>
          <p:cNvSpPr>
            <a:spLocks noGrp="1"/>
          </p:cNvSpPr>
          <p:nvPr>
            <p:ph idx="1"/>
          </p:nvPr>
        </p:nvSpPr>
        <p:spPr>
          <a:xfrm>
            <a:off x="1069848" y="2121408"/>
            <a:ext cx="10052177" cy="4050792"/>
          </a:xfrm>
        </p:spPr>
        <p:txBody>
          <a:bodyPr/>
          <a:lstStyle/>
          <a:p>
            <a:pPr marL="0" indent="0">
              <a:buNone/>
            </a:pPr>
            <a:r>
              <a:rPr lang="ro-RO"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Procentul notelor peste 5 (câte o disciplină) în anul școlar 2020 – 2021: 80,04 %</a:t>
            </a:r>
          </a:p>
          <a:p>
            <a:pPr marL="0" indent="0">
              <a:buNone/>
            </a:pPr>
            <a:endParaRPr lang="en-US" sz="18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marL="0" indent="0">
              <a:buNone/>
            </a:pPr>
            <a:endParaRPr lang="en-US" dirty="0"/>
          </a:p>
        </p:txBody>
      </p:sp>
      <p:graphicFrame>
        <p:nvGraphicFramePr>
          <p:cNvPr id="7" name="Table 6">
            <a:extLst>
              <a:ext uri="{FF2B5EF4-FFF2-40B4-BE49-F238E27FC236}">
                <a16:creationId xmlns:a16="http://schemas.microsoft.com/office/drawing/2014/main" id="{43B954C5-D7DE-4BF3-99B6-DA8F5469F07C}"/>
              </a:ext>
            </a:extLst>
          </p:cNvPr>
          <p:cNvGraphicFramePr>
            <a:graphicFrameLocks noGrp="1"/>
          </p:cNvGraphicFramePr>
          <p:nvPr>
            <p:extLst>
              <p:ext uri="{D42A27DB-BD31-4B8C-83A1-F6EECF244321}">
                <p14:modId xmlns:p14="http://schemas.microsoft.com/office/powerpoint/2010/main" val="223528944"/>
              </p:ext>
            </p:extLst>
          </p:nvPr>
        </p:nvGraphicFramePr>
        <p:xfrm>
          <a:off x="1069848" y="3002279"/>
          <a:ext cx="10058399" cy="1175437"/>
        </p:xfrm>
        <a:graphic>
          <a:graphicData uri="http://schemas.openxmlformats.org/drawingml/2006/table">
            <a:tbl>
              <a:tblPr firstRow="1" firstCol="1" bandRow="1">
                <a:tableStyleId>{5C22544A-7EE6-4342-B048-85BDC9FD1C3A}</a:tableStyleId>
              </a:tblPr>
              <a:tblGrid>
                <a:gridCol w="2279233">
                  <a:extLst>
                    <a:ext uri="{9D8B030D-6E8A-4147-A177-3AD203B41FA5}">
                      <a16:colId xmlns:a16="http://schemas.microsoft.com/office/drawing/2014/main" val="3331097486"/>
                    </a:ext>
                  </a:extLst>
                </a:gridCol>
                <a:gridCol w="1062167">
                  <a:extLst>
                    <a:ext uri="{9D8B030D-6E8A-4147-A177-3AD203B41FA5}">
                      <a16:colId xmlns:a16="http://schemas.microsoft.com/office/drawing/2014/main" val="4240063042"/>
                    </a:ext>
                  </a:extLst>
                </a:gridCol>
                <a:gridCol w="1373977">
                  <a:extLst>
                    <a:ext uri="{9D8B030D-6E8A-4147-A177-3AD203B41FA5}">
                      <a16:colId xmlns:a16="http://schemas.microsoft.com/office/drawing/2014/main" val="2260826678"/>
                    </a:ext>
                  </a:extLst>
                </a:gridCol>
                <a:gridCol w="1323685">
                  <a:extLst>
                    <a:ext uri="{9D8B030D-6E8A-4147-A177-3AD203B41FA5}">
                      <a16:colId xmlns:a16="http://schemas.microsoft.com/office/drawing/2014/main" val="236714352"/>
                    </a:ext>
                  </a:extLst>
                </a:gridCol>
                <a:gridCol w="1152693">
                  <a:extLst>
                    <a:ext uri="{9D8B030D-6E8A-4147-A177-3AD203B41FA5}">
                      <a16:colId xmlns:a16="http://schemas.microsoft.com/office/drawing/2014/main" val="17350903"/>
                    </a:ext>
                  </a:extLst>
                </a:gridCol>
                <a:gridCol w="1609344">
                  <a:extLst>
                    <a:ext uri="{9D8B030D-6E8A-4147-A177-3AD203B41FA5}">
                      <a16:colId xmlns:a16="http://schemas.microsoft.com/office/drawing/2014/main" val="3364527390"/>
                    </a:ext>
                  </a:extLst>
                </a:gridCol>
                <a:gridCol w="1257300">
                  <a:extLst>
                    <a:ext uri="{9D8B030D-6E8A-4147-A177-3AD203B41FA5}">
                      <a16:colId xmlns:a16="http://schemas.microsoft.com/office/drawing/2014/main" val="610840815"/>
                    </a:ext>
                  </a:extLst>
                </a:gridCol>
              </a:tblGrid>
              <a:tr h="817733">
                <a:tc>
                  <a:txBody>
                    <a:bodyPr/>
                    <a:lstStyle/>
                    <a:p>
                      <a:pPr algn="ctr">
                        <a:spcAft>
                          <a:spcPts val="1000"/>
                        </a:spcAft>
                      </a:pPr>
                      <a:r>
                        <a:rPr lang="ro-RO" sz="1200" dirty="0">
                          <a:effectLst/>
                        </a:rPr>
                        <a:t>Județul</a:t>
                      </a:r>
                      <a:endParaRPr lang="en-US" sz="1200" dirty="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Înscriși </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Cu toate rezultatele</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Candidați cu media peste  5</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Prezenți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Neprezentați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Eliminați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00232303"/>
                  </a:ext>
                </a:extLst>
              </a:tr>
              <a:tr h="357704">
                <a:tc>
                  <a:txBody>
                    <a:bodyPr/>
                    <a:lstStyle/>
                    <a:p>
                      <a:pPr algn="ctr">
                        <a:spcAft>
                          <a:spcPts val="1000"/>
                        </a:spcAft>
                      </a:pPr>
                      <a:r>
                        <a:rPr lang="ro-RO" sz="1200">
                          <a:effectLst/>
                        </a:rPr>
                        <a:t>Botoșani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3227</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3033</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dirty="0">
                          <a:effectLst/>
                        </a:rPr>
                        <a:t>2060</a:t>
                      </a:r>
                      <a:endParaRPr lang="en-US" sz="1200" dirty="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3033</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194</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dirty="0">
                          <a:effectLst/>
                        </a:rPr>
                        <a:t>0</a:t>
                      </a:r>
                      <a:endParaRPr lang="en-US" sz="1200" dirty="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58211129"/>
                  </a:ext>
                </a:extLst>
              </a:tr>
            </a:tbl>
          </a:graphicData>
        </a:graphic>
      </p:graphicFrame>
      <p:graphicFrame>
        <p:nvGraphicFramePr>
          <p:cNvPr id="8" name="Table 7">
            <a:extLst>
              <a:ext uri="{FF2B5EF4-FFF2-40B4-BE49-F238E27FC236}">
                <a16:creationId xmlns:a16="http://schemas.microsoft.com/office/drawing/2014/main" id="{D2BA889C-6476-4CF4-BC49-27099095278D}"/>
              </a:ext>
            </a:extLst>
          </p:cNvPr>
          <p:cNvGraphicFramePr>
            <a:graphicFrameLocks noGrp="1"/>
          </p:cNvGraphicFramePr>
          <p:nvPr>
            <p:extLst>
              <p:ext uri="{D42A27DB-BD31-4B8C-83A1-F6EECF244321}">
                <p14:modId xmlns:p14="http://schemas.microsoft.com/office/powerpoint/2010/main" val="1544659805"/>
              </p:ext>
            </p:extLst>
          </p:nvPr>
        </p:nvGraphicFramePr>
        <p:xfrm>
          <a:off x="2424417" y="4371784"/>
          <a:ext cx="7407479" cy="1349508"/>
        </p:xfrm>
        <a:graphic>
          <a:graphicData uri="http://schemas.openxmlformats.org/drawingml/2006/table">
            <a:tbl>
              <a:tblPr firstRow="1" firstCol="1" bandRow="1">
                <a:tableStyleId>{5C22544A-7EE6-4342-B048-85BDC9FD1C3A}</a:tableStyleId>
              </a:tblPr>
              <a:tblGrid>
                <a:gridCol w="1278531">
                  <a:extLst>
                    <a:ext uri="{9D8B030D-6E8A-4147-A177-3AD203B41FA5}">
                      <a16:colId xmlns:a16="http://schemas.microsoft.com/office/drawing/2014/main" val="861263506"/>
                    </a:ext>
                  </a:extLst>
                </a:gridCol>
                <a:gridCol w="881490">
                  <a:extLst>
                    <a:ext uri="{9D8B030D-6E8A-4147-A177-3AD203B41FA5}">
                      <a16:colId xmlns:a16="http://schemas.microsoft.com/office/drawing/2014/main" val="20411946"/>
                    </a:ext>
                  </a:extLst>
                </a:gridCol>
                <a:gridCol w="957047">
                  <a:extLst>
                    <a:ext uri="{9D8B030D-6E8A-4147-A177-3AD203B41FA5}">
                      <a16:colId xmlns:a16="http://schemas.microsoft.com/office/drawing/2014/main" val="2189471695"/>
                    </a:ext>
                  </a:extLst>
                </a:gridCol>
                <a:gridCol w="957047">
                  <a:extLst>
                    <a:ext uri="{9D8B030D-6E8A-4147-A177-3AD203B41FA5}">
                      <a16:colId xmlns:a16="http://schemas.microsoft.com/office/drawing/2014/main" val="2358023024"/>
                    </a:ext>
                  </a:extLst>
                </a:gridCol>
                <a:gridCol w="885934">
                  <a:extLst>
                    <a:ext uri="{9D8B030D-6E8A-4147-A177-3AD203B41FA5}">
                      <a16:colId xmlns:a16="http://schemas.microsoft.com/office/drawing/2014/main" val="88739756"/>
                    </a:ext>
                  </a:extLst>
                </a:gridCol>
                <a:gridCol w="885934">
                  <a:extLst>
                    <a:ext uri="{9D8B030D-6E8A-4147-A177-3AD203B41FA5}">
                      <a16:colId xmlns:a16="http://schemas.microsoft.com/office/drawing/2014/main" val="3768552867"/>
                    </a:ext>
                  </a:extLst>
                </a:gridCol>
                <a:gridCol w="885934">
                  <a:extLst>
                    <a:ext uri="{9D8B030D-6E8A-4147-A177-3AD203B41FA5}">
                      <a16:colId xmlns:a16="http://schemas.microsoft.com/office/drawing/2014/main" val="175940242"/>
                    </a:ext>
                  </a:extLst>
                </a:gridCol>
                <a:gridCol w="675562">
                  <a:extLst>
                    <a:ext uri="{9D8B030D-6E8A-4147-A177-3AD203B41FA5}">
                      <a16:colId xmlns:a16="http://schemas.microsoft.com/office/drawing/2014/main" val="4294025344"/>
                    </a:ext>
                  </a:extLst>
                </a:gridCol>
              </a:tblGrid>
              <a:tr h="672993">
                <a:tc>
                  <a:txBody>
                    <a:bodyPr/>
                    <a:lstStyle/>
                    <a:p>
                      <a:pPr algn="ctr">
                        <a:spcAft>
                          <a:spcPts val="1000"/>
                        </a:spcAft>
                      </a:pPr>
                      <a:r>
                        <a:rPr lang="ro-RO" sz="1200">
                          <a:effectLst/>
                        </a:rPr>
                        <a:t>Interval note</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1-4,99</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5-5,99</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6-6,99</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7-7,99</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8-8,99</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9-9,99</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10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6757688"/>
                  </a:ext>
                </a:extLst>
              </a:tr>
              <a:tr h="676515">
                <a:tc>
                  <a:txBody>
                    <a:bodyPr/>
                    <a:lstStyle/>
                    <a:p>
                      <a:pPr algn="ctr">
                        <a:spcAft>
                          <a:spcPts val="1000"/>
                        </a:spcAft>
                      </a:pPr>
                      <a:r>
                        <a:rPr lang="ro-RO" sz="1200">
                          <a:effectLst/>
                        </a:rPr>
                        <a:t>Numărul notelor</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973</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558</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dirty="0">
                          <a:effectLst/>
                        </a:rPr>
                        <a:t>467</a:t>
                      </a:r>
                      <a:endParaRPr lang="en-US" sz="1200" dirty="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410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356</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a:effectLst/>
                        </a:rPr>
                        <a:t> 269</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000"/>
                        </a:spcAft>
                      </a:pPr>
                      <a:r>
                        <a:rPr lang="ro-RO" sz="1200" dirty="0">
                          <a:effectLst/>
                        </a:rPr>
                        <a:t>0</a:t>
                      </a:r>
                      <a:endParaRPr lang="en-US" sz="1200" dirty="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44167514"/>
                  </a:ext>
                </a:extLst>
              </a:tr>
            </a:tbl>
          </a:graphicData>
        </a:graphic>
      </p:graphicFrame>
    </p:spTree>
    <p:extLst>
      <p:ext uri="{BB962C8B-B14F-4D97-AF65-F5344CB8AC3E}">
        <p14:creationId xmlns:p14="http://schemas.microsoft.com/office/powerpoint/2010/main" val="3020469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960E2C3-4614-47C2-A7FD-7F4520E8BCFA}"/>
              </a:ext>
            </a:extLst>
          </p:cNvPr>
          <p:cNvSpPr>
            <a:spLocks noGrp="1"/>
          </p:cNvSpPr>
          <p:nvPr>
            <p:ph type="body" idx="1"/>
          </p:nvPr>
        </p:nvSpPr>
        <p:spPr>
          <a:xfrm>
            <a:off x="1069848" y="1570083"/>
            <a:ext cx="4754880" cy="640080"/>
          </a:xfrm>
        </p:spPr>
        <p:txBody>
          <a:bodyPr>
            <a:noAutofit/>
          </a:bodyPr>
          <a:lstStyle/>
          <a:p>
            <a:pPr algn="ctr"/>
            <a:r>
              <a:rPr lang="ro-RO" sz="4800" dirty="0"/>
              <a:t>2021</a:t>
            </a:r>
            <a:endParaRPr lang="en-US" sz="4800" dirty="0"/>
          </a:p>
        </p:txBody>
      </p:sp>
      <p:sp>
        <p:nvSpPr>
          <p:cNvPr id="4" name="Content Placeholder 3">
            <a:extLst>
              <a:ext uri="{FF2B5EF4-FFF2-40B4-BE49-F238E27FC236}">
                <a16:creationId xmlns:a16="http://schemas.microsoft.com/office/drawing/2014/main" id="{9107A939-C604-44B9-8DD0-2779FF2139B8}"/>
              </a:ext>
            </a:extLst>
          </p:cNvPr>
          <p:cNvSpPr>
            <a:spLocks noGrp="1"/>
          </p:cNvSpPr>
          <p:nvPr>
            <p:ph sz="half" idx="2"/>
          </p:nvPr>
        </p:nvSpPr>
        <p:spPr/>
        <p:txBody>
          <a:bodyPr>
            <a:normAutofit/>
          </a:bodyPr>
          <a:lstStyle/>
          <a:p>
            <a:pPr marL="0" indent="0" algn="just">
              <a:buNone/>
            </a:pPr>
            <a:endParaRPr lang="ro-RO" sz="2800" dirty="0">
              <a:solidFill>
                <a:srgbClr val="000000"/>
              </a:solidFill>
              <a:latin typeface="Times New Roman" panose="02020603050405020304" pitchFamily="18" charset="0"/>
              <a:ea typeface="Times New Roman" panose="02020603050405020304" pitchFamily="18" charset="0"/>
            </a:endParaRPr>
          </a:p>
          <a:p>
            <a:pPr marL="0" indent="0" algn="just">
              <a:buNone/>
            </a:pPr>
            <a:r>
              <a:rPr lang="ro-RO" sz="2800" dirty="0">
                <a:solidFill>
                  <a:srgbClr val="000000"/>
                </a:solidFill>
                <a:latin typeface="Times New Roman" panose="02020603050405020304" pitchFamily="18" charset="0"/>
                <a:ea typeface="Times New Roman" panose="02020603050405020304" pitchFamily="18" charset="0"/>
              </a:rPr>
              <a:t>P</a:t>
            </a:r>
            <a:r>
              <a:rPr lang="ro-RO" sz="2800" dirty="0">
                <a:solidFill>
                  <a:srgbClr val="000000"/>
                </a:solidFill>
                <a:effectLst/>
                <a:latin typeface="Times New Roman" panose="02020603050405020304" pitchFamily="18" charset="0"/>
                <a:ea typeface="Times New Roman" panose="02020603050405020304" pitchFamily="18" charset="0"/>
              </a:rPr>
              <a:t>roporția candidaților cu medii mai mari sau egale cu 5 (cinci) este de 67,91% (2060 de candidați)</a:t>
            </a:r>
            <a:endParaRPr lang="en-US" sz="2800" dirty="0"/>
          </a:p>
        </p:txBody>
      </p:sp>
      <p:sp>
        <p:nvSpPr>
          <p:cNvPr id="5" name="Text Placeholder 4">
            <a:extLst>
              <a:ext uri="{FF2B5EF4-FFF2-40B4-BE49-F238E27FC236}">
                <a16:creationId xmlns:a16="http://schemas.microsoft.com/office/drawing/2014/main" id="{6F53E520-BDFD-45F6-9E62-797270D5B4C0}"/>
              </a:ext>
            </a:extLst>
          </p:cNvPr>
          <p:cNvSpPr>
            <a:spLocks noGrp="1"/>
          </p:cNvSpPr>
          <p:nvPr>
            <p:ph type="body" sz="quarter" idx="3"/>
          </p:nvPr>
        </p:nvSpPr>
        <p:spPr>
          <a:xfrm>
            <a:off x="6305501" y="1570083"/>
            <a:ext cx="4754880" cy="640080"/>
          </a:xfrm>
        </p:spPr>
        <p:txBody>
          <a:bodyPr>
            <a:noAutofit/>
          </a:bodyPr>
          <a:lstStyle/>
          <a:p>
            <a:pPr algn="ctr"/>
            <a:r>
              <a:rPr lang="ro-RO" sz="4800" dirty="0"/>
              <a:t>2020</a:t>
            </a:r>
            <a:endParaRPr lang="en-US" sz="4800" dirty="0"/>
          </a:p>
        </p:txBody>
      </p:sp>
      <p:sp>
        <p:nvSpPr>
          <p:cNvPr id="6" name="Content Placeholder 5">
            <a:extLst>
              <a:ext uri="{FF2B5EF4-FFF2-40B4-BE49-F238E27FC236}">
                <a16:creationId xmlns:a16="http://schemas.microsoft.com/office/drawing/2014/main" id="{20039B41-9EDB-4475-B386-56D4DD917942}"/>
              </a:ext>
            </a:extLst>
          </p:cNvPr>
          <p:cNvSpPr>
            <a:spLocks noGrp="1"/>
          </p:cNvSpPr>
          <p:nvPr>
            <p:ph sz="quarter" idx="4"/>
          </p:nvPr>
        </p:nvSpPr>
        <p:spPr/>
        <p:txBody>
          <a:bodyPr>
            <a:normAutofit/>
          </a:bodyPr>
          <a:lstStyle/>
          <a:p>
            <a:pPr marL="0" indent="0">
              <a:buNone/>
            </a:pPr>
            <a:endParaRPr lang="ro-RO" sz="2800" dirty="0">
              <a:solidFill>
                <a:srgbClr val="000000"/>
              </a:solidFill>
              <a:latin typeface="Times New Roman" panose="02020603050405020304" pitchFamily="18" charset="0"/>
              <a:ea typeface="Times New Roman" panose="02020603050405020304" pitchFamily="18" charset="0"/>
            </a:endParaRPr>
          </a:p>
          <a:p>
            <a:pPr marL="0" indent="0" algn="just">
              <a:buNone/>
            </a:pPr>
            <a:r>
              <a:rPr lang="ro-RO" sz="2800" dirty="0">
                <a:solidFill>
                  <a:srgbClr val="000000"/>
                </a:solidFill>
                <a:latin typeface="Times New Roman" panose="02020603050405020304" pitchFamily="18" charset="0"/>
                <a:ea typeface="Times New Roman" panose="02020603050405020304" pitchFamily="18" charset="0"/>
              </a:rPr>
              <a:t>P</a:t>
            </a:r>
            <a:r>
              <a:rPr lang="ro-RO" sz="2800" dirty="0">
                <a:solidFill>
                  <a:srgbClr val="000000"/>
                </a:solidFill>
                <a:effectLst/>
                <a:latin typeface="Times New Roman" panose="02020603050405020304" pitchFamily="18" charset="0"/>
                <a:ea typeface="Times New Roman" panose="02020603050405020304" pitchFamily="18" charset="0"/>
              </a:rPr>
              <a:t>roporția candidaților cu medii mai mari sau egale cu 5 (cinci) este de 67,70%</a:t>
            </a:r>
            <a:endParaRPr lang="en-US" sz="2800" dirty="0"/>
          </a:p>
        </p:txBody>
      </p:sp>
    </p:spTree>
    <p:extLst>
      <p:ext uri="{BB962C8B-B14F-4D97-AF65-F5344CB8AC3E}">
        <p14:creationId xmlns:p14="http://schemas.microsoft.com/office/powerpoint/2010/main" val="4251085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21A63-155C-49E0-AAEF-DB22FCCEE38E}"/>
              </a:ext>
            </a:extLst>
          </p:cNvPr>
          <p:cNvSpPr>
            <a:spLocks noGrp="1"/>
          </p:cNvSpPr>
          <p:nvPr>
            <p:ph type="title"/>
          </p:nvPr>
        </p:nvSpPr>
        <p:spPr/>
        <p:txBody>
          <a:bodyPr>
            <a:normAutofit/>
          </a:bodyPr>
          <a:lstStyle/>
          <a:p>
            <a:pPr algn="ctr"/>
            <a:r>
              <a:rPr lang="ro-RO" sz="2800" b="1" dirty="0">
                <a:effectLst/>
                <a:latin typeface="Times New Roman" panose="02020603050405020304" pitchFamily="18" charset="0"/>
                <a:ea typeface="Times New Roman" panose="02020603050405020304" pitchFamily="18" charset="0"/>
                <a:cs typeface="Times New Roman" panose="02020603050405020304" pitchFamily="18" charset="0"/>
              </a:rPr>
              <a:t>Rezultatele înregistrate de absolvenții clasei a XII-a care au susținut BACALAUREATUL ÎN SESIUNEA 2021</a:t>
            </a:r>
            <a:endParaRPr lang="en-US" sz="2800" dirty="0"/>
          </a:p>
        </p:txBody>
      </p:sp>
      <p:sp>
        <p:nvSpPr>
          <p:cNvPr id="3" name="Content Placeholder 2">
            <a:extLst>
              <a:ext uri="{FF2B5EF4-FFF2-40B4-BE49-F238E27FC236}">
                <a16:creationId xmlns:a16="http://schemas.microsoft.com/office/drawing/2014/main" id="{456F2AE6-E492-4154-B823-4A24F3F35771}"/>
              </a:ext>
            </a:extLst>
          </p:cNvPr>
          <p:cNvSpPr>
            <a:spLocks noGrp="1"/>
          </p:cNvSpPr>
          <p:nvPr>
            <p:ph idx="1"/>
          </p:nvPr>
        </p:nvSpPr>
        <p:spPr/>
        <p:txBody>
          <a:bodyPr/>
          <a:lstStyle/>
          <a:p>
            <a:pPr marL="0" indent="0">
              <a:buNone/>
            </a:pPr>
            <a:r>
              <a:rPr lang="ro-RO" dirty="0" err="1"/>
              <a:t>E.a.</a:t>
            </a:r>
            <a:r>
              <a:rPr lang="ro-RO" dirty="0"/>
              <a:t>)</a:t>
            </a:r>
          </a:p>
          <a:p>
            <a:pPr marL="0" indent="0">
              <a:buNone/>
            </a:pPr>
            <a:endParaRPr lang="ro-RO" dirty="0"/>
          </a:p>
          <a:p>
            <a:pPr marL="0" indent="0">
              <a:buNone/>
            </a:pPr>
            <a:endParaRPr lang="ro-RO" dirty="0"/>
          </a:p>
          <a:p>
            <a:pPr marL="0" indent="0">
              <a:buNone/>
            </a:pPr>
            <a:r>
              <a:rPr lang="ro-RO" dirty="0" err="1"/>
              <a:t>E.c.</a:t>
            </a:r>
            <a:r>
              <a:rPr lang="ro-RO" dirty="0"/>
              <a:t>)</a:t>
            </a:r>
          </a:p>
          <a:p>
            <a:pPr marL="0" indent="0">
              <a:buNone/>
            </a:pPr>
            <a:endParaRPr lang="ro-RO" dirty="0"/>
          </a:p>
          <a:p>
            <a:pPr marL="0" indent="0">
              <a:buNone/>
            </a:pPr>
            <a:endParaRPr lang="ro-RO" dirty="0"/>
          </a:p>
          <a:p>
            <a:pPr marL="0" indent="0">
              <a:buNone/>
            </a:pPr>
            <a:r>
              <a:rPr lang="ro-RO" dirty="0" err="1"/>
              <a:t>E.d</a:t>
            </a:r>
            <a:r>
              <a:rPr lang="ro-RO" dirty="0"/>
              <a:t>.)</a:t>
            </a:r>
          </a:p>
          <a:p>
            <a:pPr marL="0" indent="0">
              <a:buNone/>
            </a:pPr>
            <a:endParaRPr lang="en-US" dirty="0"/>
          </a:p>
        </p:txBody>
      </p:sp>
      <p:graphicFrame>
        <p:nvGraphicFramePr>
          <p:cNvPr id="10" name="Table 9">
            <a:extLst>
              <a:ext uri="{FF2B5EF4-FFF2-40B4-BE49-F238E27FC236}">
                <a16:creationId xmlns:a16="http://schemas.microsoft.com/office/drawing/2014/main" id="{75AB406A-5171-4CD8-A23F-CC8D97FA20B0}"/>
              </a:ext>
            </a:extLst>
          </p:cNvPr>
          <p:cNvGraphicFramePr>
            <a:graphicFrameLocks noGrp="1"/>
          </p:cNvGraphicFramePr>
          <p:nvPr>
            <p:extLst>
              <p:ext uri="{D42A27DB-BD31-4B8C-83A1-F6EECF244321}">
                <p14:modId xmlns:p14="http://schemas.microsoft.com/office/powerpoint/2010/main" val="1881709032"/>
              </p:ext>
            </p:extLst>
          </p:nvPr>
        </p:nvGraphicFramePr>
        <p:xfrm>
          <a:off x="1063752" y="2539968"/>
          <a:ext cx="9519920" cy="889032"/>
        </p:xfrm>
        <a:graphic>
          <a:graphicData uri="http://schemas.openxmlformats.org/drawingml/2006/table">
            <a:tbl>
              <a:tblPr firstRow="1" firstCol="1" bandRow="1">
                <a:tableStyleId>{5C22544A-7EE6-4342-B048-85BDC9FD1C3A}</a:tableStyleId>
              </a:tblPr>
              <a:tblGrid>
                <a:gridCol w="2400935">
                  <a:extLst>
                    <a:ext uri="{9D8B030D-6E8A-4147-A177-3AD203B41FA5}">
                      <a16:colId xmlns:a16="http://schemas.microsoft.com/office/drawing/2014/main" val="3138799042"/>
                    </a:ext>
                  </a:extLst>
                </a:gridCol>
                <a:gridCol w="2400935">
                  <a:extLst>
                    <a:ext uri="{9D8B030D-6E8A-4147-A177-3AD203B41FA5}">
                      <a16:colId xmlns:a16="http://schemas.microsoft.com/office/drawing/2014/main" val="264687128"/>
                    </a:ext>
                  </a:extLst>
                </a:gridCol>
                <a:gridCol w="2401570">
                  <a:extLst>
                    <a:ext uri="{9D8B030D-6E8A-4147-A177-3AD203B41FA5}">
                      <a16:colId xmlns:a16="http://schemas.microsoft.com/office/drawing/2014/main" val="234372078"/>
                    </a:ext>
                  </a:extLst>
                </a:gridCol>
                <a:gridCol w="2316480">
                  <a:extLst>
                    <a:ext uri="{9D8B030D-6E8A-4147-A177-3AD203B41FA5}">
                      <a16:colId xmlns:a16="http://schemas.microsoft.com/office/drawing/2014/main" val="1579155442"/>
                    </a:ext>
                  </a:extLst>
                </a:gridCol>
              </a:tblGrid>
              <a:tr h="444302">
                <a:tc>
                  <a:txBody>
                    <a:bodyPr/>
                    <a:lstStyle/>
                    <a:p>
                      <a:pPr algn="ctr">
                        <a:lnSpc>
                          <a:spcPct val="115000"/>
                        </a:lnSpc>
                        <a:spcAft>
                          <a:spcPts val="1000"/>
                        </a:spcAft>
                        <a:tabLst>
                          <a:tab pos="160020" algn="l"/>
                        </a:tabLst>
                      </a:pPr>
                      <a:r>
                        <a:rPr lang="ro-RO" sz="1200" dirty="0">
                          <a:effectLst/>
                        </a:rPr>
                        <a:t>Total înscriși</a:t>
                      </a:r>
                      <a:endParaRPr lang="en-US" sz="1200" dirty="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tabLst>
                          <a:tab pos="160020" algn="l"/>
                        </a:tabLst>
                      </a:pPr>
                      <a:r>
                        <a:rPr lang="ro-RO" sz="1200">
                          <a:effectLst/>
                        </a:rPr>
                        <a:t>Prezenți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tabLst>
                          <a:tab pos="160020" algn="l"/>
                        </a:tabLst>
                      </a:pPr>
                      <a:r>
                        <a:rPr lang="ro-RO" sz="1200">
                          <a:effectLst/>
                        </a:rPr>
                        <a:t>Eliminați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tabLst>
                          <a:tab pos="160020" algn="l"/>
                        </a:tabLst>
                      </a:pPr>
                      <a:r>
                        <a:rPr lang="ro-RO" sz="1200">
                          <a:effectLst/>
                        </a:rPr>
                        <a:t>Neprezentați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13408924"/>
                  </a:ext>
                </a:extLst>
              </a:tr>
              <a:tr h="444730">
                <a:tc>
                  <a:txBody>
                    <a:bodyPr/>
                    <a:lstStyle/>
                    <a:p>
                      <a:pPr algn="ctr">
                        <a:lnSpc>
                          <a:spcPct val="115000"/>
                        </a:lnSpc>
                        <a:spcAft>
                          <a:spcPts val="1000"/>
                        </a:spcAft>
                        <a:tabLst>
                          <a:tab pos="160020" algn="l"/>
                        </a:tabLst>
                      </a:pPr>
                      <a:r>
                        <a:rPr lang="ro-RO" sz="1200">
                          <a:effectLst/>
                        </a:rPr>
                        <a:t>2533</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tabLst>
                          <a:tab pos="160020" algn="l"/>
                        </a:tabLst>
                      </a:pPr>
                      <a:r>
                        <a:rPr lang="ro-RO" sz="1200">
                          <a:effectLst/>
                        </a:rPr>
                        <a:t>2477</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tabLst>
                          <a:tab pos="160020" algn="l"/>
                        </a:tabLst>
                      </a:pPr>
                      <a:r>
                        <a:rPr lang="ro-RO" sz="1200">
                          <a:effectLst/>
                        </a:rPr>
                        <a:t>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tabLst>
                          <a:tab pos="160020" algn="l"/>
                        </a:tabLst>
                      </a:pPr>
                      <a:r>
                        <a:rPr lang="ro-RO" sz="1200" dirty="0">
                          <a:effectLst/>
                        </a:rPr>
                        <a:t>56</a:t>
                      </a:r>
                      <a:endParaRPr lang="en-US" sz="1200" dirty="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85413367"/>
                  </a:ext>
                </a:extLst>
              </a:tr>
            </a:tbl>
          </a:graphicData>
        </a:graphic>
      </p:graphicFrame>
      <p:graphicFrame>
        <p:nvGraphicFramePr>
          <p:cNvPr id="11" name="Table 10">
            <a:extLst>
              <a:ext uri="{FF2B5EF4-FFF2-40B4-BE49-F238E27FC236}">
                <a16:creationId xmlns:a16="http://schemas.microsoft.com/office/drawing/2014/main" id="{4ABE695C-2D35-41C0-862F-9C85765538C8}"/>
              </a:ext>
            </a:extLst>
          </p:cNvPr>
          <p:cNvGraphicFramePr>
            <a:graphicFrameLocks noGrp="1"/>
          </p:cNvGraphicFramePr>
          <p:nvPr>
            <p:extLst>
              <p:ext uri="{D42A27DB-BD31-4B8C-83A1-F6EECF244321}">
                <p14:modId xmlns:p14="http://schemas.microsoft.com/office/powerpoint/2010/main" val="1921558703"/>
              </p:ext>
            </p:extLst>
          </p:nvPr>
        </p:nvGraphicFramePr>
        <p:xfrm>
          <a:off x="1063752" y="3847560"/>
          <a:ext cx="9519920" cy="748515"/>
        </p:xfrm>
        <a:graphic>
          <a:graphicData uri="http://schemas.openxmlformats.org/drawingml/2006/table">
            <a:tbl>
              <a:tblPr firstRow="1" firstCol="1" bandRow="1">
                <a:tableStyleId>{5C22544A-7EE6-4342-B048-85BDC9FD1C3A}</a:tableStyleId>
              </a:tblPr>
              <a:tblGrid>
                <a:gridCol w="2400935">
                  <a:extLst>
                    <a:ext uri="{9D8B030D-6E8A-4147-A177-3AD203B41FA5}">
                      <a16:colId xmlns:a16="http://schemas.microsoft.com/office/drawing/2014/main" val="1853470264"/>
                    </a:ext>
                  </a:extLst>
                </a:gridCol>
                <a:gridCol w="2400935">
                  <a:extLst>
                    <a:ext uri="{9D8B030D-6E8A-4147-A177-3AD203B41FA5}">
                      <a16:colId xmlns:a16="http://schemas.microsoft.com/office/drawing/2014/main" val="3658800669"/>
                    </a:ext>
                  </a:extLst>
                </a:gridCol>
                <a:gridCol w="2401570">
                  <a:extLst>
                    <a:ext uri="{9D8B030D-6E8A-4147-A177-3AD203B41FA5}">
                      <a16:colId xmlns:a16="http://schemas.microsoft.com/office/drawing/2014/main" val="71830799"/>
                    </a:ext>
                  </a:extLst>
                </a:gridCol>
                <a:gridCol w="2316480">
                  <a:extLst>
                    <a:ext uri="{9D8B030D-6E8A-4147-A177-3AD203B41FA5}">
                      <a16:colId xmlns:a16="http://schemas.microsoft.com/office/drawing/2014/main" val="2978482313"/>
                    </a:ext>
                  </a:extLst>
                </a:gridCol>
              </a:tblGrid>
              <a:tr h="374077">
                <a:tc>
                  <a:txBody>
                    <a:bodyPr/>
                    <a:lstStyle/>
                    <a:p>
                      <a:pPr algn="ctr">
                        <a:lnSpc>
                          <a:spcPct val="115000"/>
                        </a:lnSpc>
                        <a:spcAft>
                          <a:spcPts val="1000"/>
                        </a:spcAft>
                        <a:tabLst>
                          <a:tab pos="160020" algn="l"/>
                        </a:tabLst>
                      </a:pPr>
                      <a:r>
                        <a:rPr lang="ro-RO" sz="1200">
                          <a:effectLst/>
                        </a:rPr>
                        <a:t>Total înscriși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tabLst>
                          <a:tab pos="160020" algn="l"/>
                        </a:tabLst>
                      </a:pPr>
                      <a:r>
                        <a:rPr lang="ro-RO" sz="1200">
                          <a:effectLst/>
                        </a:rPr>
                        <a:t>Prezenți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tabLst>
                          <a:tab pos="160020" algn="l"/>
                        </a:tabLst>
                      </a:pPr>
                      <a:r>
                        <a:rPr lang="ro-RO" sz="1200">
                          <a:effectLst/>
                        </a:rPr>
                        <a:t>Eliminați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tabLst>
                          <a:tab pos="160020" algn="l"/>
                        </a:tabLst>
                      </a:pPr>
                      <a:r>
                        <a:rPr lang="ro-RO" sz="1200">
                          <a:effectLst/>
                        </a:rPr>
                        <a:t>Neprezentați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565178369"/>
                  </a:ext>
                </a:extLst>
              </a:tr>
              <a:tr h="374438">
                <a:tc>
                  <a:txBody>
                    <a:bodyPr/>
                    <a:lstStyle/>
                    <a:p>
                      <a:pPr algn="ctr">
                        <a:lnSpc>
                          <a:spcPct val="115000"/>
                        </a:lnSpc>
                        <a:spcAft>
                          <a:spcPts val="1000"/>
                        </a:spcAft>
                        <a:tabLst>
                          <a:tab pos="160020" algn="l"/>
                        </a:tabLst>
                      </a:pPr>
                      <a:r>
                        <a:rPr lang="ro-RO" sz="1200">
                          <a:effectLst/>
                        </a:rPr>
                        <a:t>2523</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tabLst>
                          <a:tab pos="160020" algn="l"/>
                        </a:tabLst>
                      </a:pPr>
                      <a:r>
                        <a:rPr lang="ro-RO" sz="1200">
                          <a:effectLst/>
                        </a:rPr>
                        <a:t>2449</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tabLst>
                          <a:tab pos="160020" algn="l"/>
                        </a:tabLst>
                      </a:pPr>
                      <a:r>
                        <a:rPr lang="ro-RO" sz="1200">
                          <a:effectLst/>
                        </a:rPr>
                        <a:t>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tabLst>
                          <a:tab pos="160020" algn="l"/>
                        </a:tabLst>
                      </a:pPr>
                      <a:r>
                        <a:rPr lang="ro-RO" sz="1200" dirty="0">
                          <a:effectLst/>
                        </a:rPr>
                        <a:t>74</a:t>
                      </a:r>
                      <a:endParaRPr lang="en-US" sz="1200" dirty="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84307139"/>
                  </a:ext>
                </a:extLst>
              </a:tr>
            </a:tbl>
          </a:graphicData>
        </a:graphic>
      </p:graphicFrame>
      <p:graphicFrame>
        <p:nvGraphicFramePr>
          <p:cNvPr id="12" name="Table 11">
            <a:extLst>
              <a:ext uri="{FF2B5EF4-FFF2-40B4-BE49-F238E27FC236}">
                <a16:creationId xmlns:a16="http://schemas.microsoft.com/office/drawing/2014/main" id="{053ED778-8DFA-47D8-8013-B7F76A91EE3E}"/>
              </a:ext>
            </a:extLst>
          </p:cNvPr>
          <p:cNvGraphicFramePr>
            <a:graphicFrameLocks noGrp="1"/>
          </p:cNvGraphicFramePr>
          <p:nvPr>
            <p:extLst>
              <p:ext uri="{D42A27DB-BD31-4B8C-83A1-F6EECF244321}">
                <p14:modId xmlns:p14="http://schemas.microsoft.com/office/powerpoint/2010/main" val="2365751138"/>
              </p:ext>
            </p:extLst>
          </p:nvPr>
        </p:nvGraphicFramePr>
        <p:xfrm>
          <a:off x="1063752" y="5056666"/>
          <a:ext cx="9519920" cy="748516"/>
        </p:xfrm>
        <a:graphic>
          <a:graphicData uri="http://schemas.openxmlformats.org/drawingml/2006/table">
            <a:tbl>
              <a:tblPr firstRow="1" firstCol="1" bandRow="1">
                <a:tableStyleId>{5C22544A-7EE6-4342-B048-85BDC9FD1C3A}</a:tableStyleId>
              </a:tblPr>
              <a:tblGrid>
                <a:gridCol w="2400935">
                  <a:extLst>
                    <a:ext uri="{9D8B030D-6E8A-4147-A177-3AD203B41FA5}">
                      <a16:colId xmlns:a16="http://schemas.microsoft.com/office/drawing/2014/main" val="2449256628"/>
                    </a:ext>
                  </a:extLst>
                </a:gridCol>
                <a:gridCol w="2400935">
                  <a:extLst>
                    <a:ext uri="{9D8B030D-6E8A-4147-A177-3AD203B41FA5}">
                      <a16:colId xmlns:a16="http://schemas.microsoft.com/office/drawing/2014/main" val="4282380926"/>
                    </a:ext>
                  </a:extLst>
                </a:gridCol>
                <a:gridCol w="2401570">
                  <a:extLst>
                    <a:ext uri="{9D8B030D-6E8A-4147-A177-3AD203B41FA5}">
                      <a16:colId xmlns:a16="http://schemas.microsoft.com/office/drawing/2014/main" val="727431365"/>
                    </a:ext>
                  </a:extLst>
                </a:gridCol>
                <a:gridCol w="2316480">
                  <a:extLst>
                    <a:ext uri="{9D8B030D-6E8A-4147-A177-3AD203B41FA5}">
                      <a16:colId xmlns:a16="http://schemas.microsoft.com/office/drawing/2014/main" val="3593003176"/>
                    </a:ext>
                  </a:extLst>
                </a:gridCol>
              </a:tblGrid>
              <a:tr h="374078">
                <a:tc>
                  <a:txBody>
                    <a:bodyPr/>
                    <a:lstStyle/>
                    <a:p>
                      <a:pPr algn="ctr">
                        <a:lnSpc>
                          <a:spcPct val="115000"/>
                        </a:lnSpc>
                        <a:spcAft>
                          <a:spcPts val="1000"/>
                        </a:spcAft>
                        <a:tabLst>
                          <a:tab pos="160020" algn="l"/>
                        </a:tabLst>
                      </a:pPr>
                      <a:r>
                        <a:rPr lang="ro-RO" sz="1200" dirty="0">
                          <a:effectLst/>
                        </a:rPr>
                        <a:t>Total înscriși</a:t>
                      </a:r>
                      <a:endParaRPr lang="en-US" sz="1200" dirty="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tabLst>
                          <a:tab pos="160020" algn="l"/>
                        </a:tabLst>
                      </a:pPr>
                      <a:r>
                        <a:rPr lang="ro-RO" sz="1200">
                          <a:effectLst/>
                        </a:rPr>
                        <a:t>Prezenți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tabLst>
                          <a:tab pos="160020" algn="l"/>
                        </a:tabLst>
                      </a:pPr>
                      <a:r>
                        <a:rPr lang="ro-RO" sz="1200">
                          <a:effectLst/>
                        </a:rPr>
                        <a:t>Eliminați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tabLst>
                          <a:tab pos="160020" algn="l"/>
                        </a:tabLst>
                      </a:pPr>
                      <a:r>
                        <a:rPr lang="ro-RO" sz="1200">
                          <a:effectLst/>
                        </a:rPr>
                        <a:t>Neprezentați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40425465"/>
                  </a:ext>
                </a:extLst>
              </a:tr>
              <a:tr h="374438">
                <a:tc>
                  <a:txBody>
                    <a:bodyPr/>
                    <a:lstStyle/>
                    <a:p>
                      <a:pPr algn="ctr">
                        <a:lnSpc>
                          <a:spcPct val="115000"/>
                        </a:lnSpc>
                        <a:spcAft>
                          <a:spcPts val="1000"/>
                        </a:spcAft>
                        <a:tabLst>
                          <a:tab pos="160020" algn="l"/>
                        </a:tabLst>
                      </a:pPr>
                      <a:r>
                        <a:rPr lang="ro-RO" sz="1200">
                          <a:effectLst/>
                        </a:rPr>
                        <a:t>2449</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tabLst>
                          <a:tab pos="160020" algn="l"/>
                        </a:tabLst>
                      </a:pPr>
                      <a:r>
                        <a:rPr lang="ro-RO" sz="1200">
                          <a:effectLst/>
                        </a:rPr>
                        <a:t>2367</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tabLst>
                          <a:tab pos="160020" algn="l"/>
                        </a:tabLst>
                      </a:pPr>
                      <a:r>
                        <a:rPr lang="ro-RO" sz="1200">
                          <a:effectLst/>
                        </a:rPr>
                        <a:t>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Aft>
                          <a:spcPts val="1000"/>
                        </a:spcAft>
                        <a:tabLst>
                          <a:tab pos="160020" algn="l"/>
                        </a:tabLst>
                      </a:pPr>
                      <a:r>
                        <a:rPr lang="ro-RO" sz="1200" dirty="0">
                          <a:effectLst/>
                        </a:rPr>
                        <a:t>72</a:t>
                      </a:r>
                      <a:endParaRPr lang="en-US" sz="1200" dirty="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23013880"/>
                  </a:ext>
                </a:extLst>
              </a:tr>
            </a:tbl>
          </a:graphicData>
        </a:graphic>
      </p:graphicFrame>
    </p:spTree>
    <p:extLst>
      <p:ext uri="{BB962C8B-B14F-4D97-AF65-F5344CB8AC3E}">
        <p14:creationId xmlns:p14="http://schemas.microsoft.com/office/powerpoint/2010/main" val="2693352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7C45C-2503-480A-8986-13554A45F7DB}"/>
              </a:ext>
            </a:extLst>
          </p:cNvPr>
          <p:cNvSpPr>
            <a:spLocks noGrp="1"/>
          </p:cNvSpPr>
          <p:nvPr>
            <p:ph type="title"/>
          </p:nvPr>
        </p:nvSpPr>
        <p:spPr/>
        <p:txBody>
          <a:bodyPr>
            <a:normAutofit fontScale="90000"/>
          </a:bodyPr>
          <a:lstStyle/>
          <a:p>
            <a:pPr algn="ctr"/>
            <a:br>
              <a:rPr lang="ro-RO" sz="2600" b="1" i="1" dirty="0">
                <a:effectLst/>
                <a:latin typeface="Times New Roman" panose="02020603050405020304" pitchFamily="18" charset="0"/>
                <a:ea typeface="Times New Roman" panose="02020603050405020304" pitchFamily="18" charset="0"/>
                <a:cs typeface="Times New Roman" panose="02020603050405020304" pitchFamily="18" charset="0"/>
              </a:rPr>
            </a:br>
            <a:br>
              <a:rPr lang="ro-RO" sz="2600" b="1" i="1" dirty="0">
                <a:effectLst/>
                <a:latin typeface="Times New Roman" panose="02020603050405020304" pitchFamily="18" charset="0"/>
                <a:ea typeface="Times New Roman" panose="02020603050405020304" pitchFamily="18" charset="0"/>
                <a:cs typeface="Times New Roman" panose="02020603050405020304" pitchFamily="18" charset="0"/>
              </a:rPr>
            </a:br>
            <a:r>
              <a:rPr lang="ro-RO" sz="2600" b="1" i="1" dirty="0">
                <a:effectLst/>
                <a:latin typeface="Times New Roman" panose="02020603050405020304" pitchFamily="18" charset="0"/>
                <a:ea typeface="Times New Roman" panose="02020603050405020304" pitchFamily="18" charset="0"/>
                <a:cs typeface="Times New Roman" panose="02020603050405020304" pitchFamily="18" charset="0"/>
              </a:rPr>
              <a:t>Date statistice cu privire la rezultatele obținute de candidați la examenul de Bacalaureat 2021, sesiunea iunie-iulie</a:t>
            </a:r>
            <a:br>
              <a:rPr lang="en-US" sz="1800" dirty="0">
                <a:effectLst/>
                <a:latin typeface="Palatino Linotype" panose="02040502050505030304" pitchFamily="18" charset="0"/>
                <a:ea typeface="Times New Roman" panose="02020603050405020304" pitchFamily="18" charset="0"/>
                <a:cs typeface="Times New Roman" panose="02020603050405020304" pitchFamily="18" charset="0"/>
              </a:rPr>
            </a:br>
            <a:endParaRPr lang="en-US" dirty="0"/>
          </a:p>
        </p:txBody>
      </p:sp>
      <p:graphicFrame>
        <p:nvGraphicFramePr>
          <p:cNvPr id="4" name="Content Placeholder 3">
            <a:extLst>
              <a:ext uri="{FF2B5EF4-FFF2-40B4-BE49-F238E27FC236}">
                <a16:creationId xmlns:a16="http://schemas.microsoft.com/office/drawing/2014/main" id="{E503277B-0B17-4012-A111-47F873B71792}"/>
              </a:ext>
            </a:extLst>
          </p:cNvPr>
          <p:cNvGraphicFramePr>
            <a:graphicFrameLocks noGrp="1"/>
          </p:cNvGraphicFramePr>
          <p:nvPr>
            <p:ph idx="1"/>
            <p:extLst>
              <p:ext uri="{D42A27DB-BD31-4B8C-83A1-F6EECF244321}">
                <p14:modId xmlns:p14="http://schemas.microsoft.com/office/powerpoint/2010/main" val="3494471338"/>
              </p:ext>
            </p:extLst>
          </p:nvPr>
        </p:nvGraphicFramePr>
        <p:xfrm>
          <a:off x="1069848" y="2600587"/>
          <a:ext cx="10058398" cy="2885817"/>
        </p:xfrm>
        <a:graphic>
          <a:graphicData uri="http://schemas.openxmlformats.org/drawingml/2006/table">
            <a:tbl>
              <a:tblPr firstRow="1" firstCol="1" bandRow="1">
                <a:tableStyleId>{5C22544A-7EE6-4342-B048-85BDC9FD1C3A}</a:tableStyleId>
              </a:tblPr>
              <a:tblGrid>
                <a:gridCol w="718457">
                  <a:extLst>
                    <a:ext uri="{9D8B030D-6E8A-4147-A177-3AD203B41FA5}">
                      <a16:colId xmlns:a16="http://schemas.microsoft.com/office/drawing/2014/main" val="2479931802"/>
                    </a:ext>
                  </a:extLst>
                </a:gridCol>
                <a:gridCol w="718457">
                  <a:extLst>
                    <a:ext uri="{9D8B030D-6E8A-4147-A177-3AD203B41FA5}">
                      <a16:colId xmlns:a16="http://schemas.microsoft.com/office/drawing/2014/main" val="2378421532"/>
                    </a:ext>
                  </a:extLst>
                </a:gridCol>
                <a:gridCol w="718457">
                  <a:extLst>
                    <a:ext uri="{9D8B030D-6E8A-4147-A177-3AD203B41FA5}">
                      <a16:colId xmlns:a16="http://schemas.microsoft.com/office/drawing/2014/main" val="1865579968"/>
                    </a:ext>
                  </a:extLst>
                </a:gridCol>
                <a:gridCol w="718457">
                  <a:extLst>
                    <a:ext uri="{9D8B030D-6E8A-4147-A177-3AD203B41FA5}">
                      <a16:colId xmlns:a16="http://schemas.microsoft.com/office/drawing/2014/main" val="635139016"/>
                    </a:ext>
                  </a:extLst>
                </a:gridCol>
                <a:gridCol w="718457">
                  <a:extLst>
                    <a:ext uri="{9D8B030D-6E8A-4147-A177-3AD203B41FA5}">
                      <a16:colId xmlns:a16="http://schemas.microsoft.com/office/drawing/2014/main" val="587751752"/>
                    </a:ext>
                  </a:extLst>
                </a:gridCol>
                <a:gridCol w="718457">
                  <a:extLst>
                    <a:ext uri="{9D8B030D-6E8A-4147-A177-3AD203B41FA5}">
                      <a16:colId xmlns:a16="http://schemas.microsoft.com/office/drawing/2014/main" val="3591475996"/>
                    </a:ext>
                  </a:extLst>
                </a:gridCol>
                <a:gridCol w="718457">
                  <a:extLst>
                    <a:ext uri="{9D8B030D-6E8A-4147-A177-3AD203B41FA5}">
                      <a16:colId xmlns:a16="http://schemas.microsoft.com/office/drawing/2014/main" val="4279701830"/>
                    </a:ext>
                  </a:extLst>
                </a:gridCol>
                <a:gridCol w="718457">
                  <a:extLst>
                    <a:ext uri="{9D8B030D-6E8A-4147-A177-3AD203B41FA5}">
                      <a16:colId xmlns:a16="http://schemas.microsoft.com/office/drawing/2014/main" val="4045065477"/>
                    </a:ext>
                  </a:extLst>
                </a:gridCol>
                <a:gridCol w="718457">
                  <a:extLst>
                    <a:ext uri="{9D8B030D-6E8A-4147-A177-3AD203B41FA5}">
                      <a16:colId xmlns:a16="http://schemas.microsoft.com/office/drawing/2014/main" val="3021694629"/>
                    </a:ext>
                  </a:extLst>
                </a:gridCol>
                <a:gridCol w="718457">
                  <a:extLst>
                    <a:ext uri="{9D8B030D-6E8A-4147-A177-3AD203B41FA5}">
                      <a16:colId xmlns:a16="http://schemas.microsoft.com/office/drawing/2014/main" val="201156167"/>
                    </a:ext>
                  </a:extLst>
                </a:gridCol>
                <a:gridCol w="718457">
                  <a:extLst>
                    <a:ext uri="{9D8B030D-6E8A-4147-A177-3AD203B41FA5}">
                      <a16:colId xmlns:a16="http://schemas.microsoft.com/office/drawing/2014/main" val="2439080097"/>
                    </a:ext>
                  </a:extLst>
                </a:gridCol>
                <a:gridCol w="718457">
                  <a:extLst>
                    <a:ext uri="{9D8B030D-6E8A-4147-A177-3AD203B41FA5}">
                      <a16:colId xmlns:a16="http://schemas.microsoft.com/office/drawing/2014/main" val="1829609698"/>
                    </a:ext>
                  </a:extLst>
                </a:gridCol>
                <a:gridCol w="718457">
                  <a:extLst>
                    <a:ext uri="{9D8B030D-6E8A-4147-A177-3AD203B41FA5}">
                      <a16:colId xmlns:a16="http://schemas.microsoft.com/office/drawing/2014/main" val="1067860981"/>
                    </a:ext>
                  </a:extLst>
                </a:gridCol>
                <a:gridCol w="718457">
                  <a:extLst>
                    <a:ext uri="{9D8B030D-6E8A-4147-A177-3AD203B41FA5}">
                      <a16:colId xmlns:a16="http://schemas.microsoft.com/office/drawing/2014/main" val="3323494901"/>
                    </a:ext>
                  </a:extLst>
                </a:gridCol>
              </a:tblGrid>
              <a:tr h="439047">
                <a:tc rowSpan="3">
                  <a:txBody>
                    <a:bodyPr/>
                    <a:lstStyle/>
                    <a:p>
                      <a:pPr algn="ctr">
                        <a:spcAft>
                          <a:spcPts val="1000"/>
                        </a:spcAft>
                      </a:pPr>
                      <a:r>
                        <a:rPr lang="ro-RO" sz="800">
                          <a:effectLst/>
                        </a:rPr>
                        <a:t>Forma de invatamant</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ctr"/>
                </a:tc>
                <a:tc rowSpan="3">
                  <a:txBody>
                    <a:bodyPr/>
                    <a:lstStyle/>
                    <a:p>
                      <a:pPr algn="ctr">
                        <a:spcAft>
                          <a:spcPts val="1000"/>
                        </a:spcAft>
                      </a:pPr>
                      <a:r>
                        <a:rPr lang="ro-RO" sz="800">
                          <a:effectLst/>
                        </a:rPr>
                        <a:t>Nr elevi inscrisi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ctr"/>
                </a:tc>
                <a:tc rowSpan="3">
                  <a:txBody>
                    <a:bodyPr/>
                    <a:lstStyle/>
                    <a:p>
                      <a:pPr algn="ctr">
                        <a:spcAft>
                          <a:spcPts val="1000"/>
                        </a:spcAft>
                      </a:pPr>
                      <a:r>
                        <a:rPr lang="ro-RO" sz="800">
                          <a:effectLst/>
                        </a:rPr>
                        <a:t>Nr. elevi prezenti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ctr"/>
                </a:tc>
                <a:tc rowSpan="3">
                  <a:txBody>
                    <a:bodyPr/>
                    <a:lstStyle/>
                    <a:p>
                      <a:pPr algn="ctr">
                        <a:spcAft>
                          <a:spcPts val="1000"/>
                        </a:spcAft>
                      </a:pPr>
                      <a:r>
                        <a:rPr lang="ro-RO" sz="800">
                          <a:effectLst/>
                        </a:rPr>
                        <a:t>Nr. elevi neprezentati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ctr"/>
                </a:tc>
                <a:tc rowSpan="3">
                  <a:txBody>
                    <a:bodyPr/>
                    <a:lstStyle/>
                    <a:p>
                      <a:pPr algn="ctr">
                        <a:spcAft>
                          <a:spcPts val="1000"/>
                        </a:spcAft>
                      </a:pPr>
                      <a:r>
                        <a:rPr lang="ro-RO" sz="800">
                          <a:effectLst/>
                        </a:rPr>
                        <a:t>Nr. elevi eliminati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ctr"/>
                </a:tc>
                <a:tc rowSpan="3">
                  <a:txBody>
                    <a:bodyPr/>
                    <a:lstStyle/>
                    <a:p>
                      <a:pPr algn="ctr">
                        <a:spcAft>
                          <a:spcPts val="1000"/>
                        </a:spcAft>
                      </a:pPr>
                      <a:r>
                        <a:rPr lang="ro-RO" sz="800">
                          <a:effectLst/>
                        </a:rPr>
                        <a:t>Numar de candidati respinsi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ctr"/>
                </a:tc>
                <a:tc gridSpan="2">
                  <a:txBody>
                    <a:bodyPr/>
                    <a:lstStyle/>
                    <a:p>
                      <a:pPr algn="ctr">
                        <a:spcAft>
                          <a:spcPts val="1000"/>
                        </a:spcAft>
                      </a:pPr>
                      <a:r>
                        <a:rPr lang="ro-RO" sz="800">
                          <a:effectLst/>
                        </a:rPr>
                        <a:t>Din care cu medii: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ctr"/>
                </a:tc>
                <a:tc hMerge="1">
                  <a:txBody>
                    <a:bodyPr/>
                    <a:lstStyle/>
                    <a:p>
                      <a:endParaRPr lang="en-US"/>
                    </a:p>
                  </a:txBody>
                  <a:tcPr/>
                </a:tc>
                <a:tc rowSpan="3">
                  <a:txBody>
                    <a:bodyPr/>
                    <a:lstStyle/>
                    <a:p>
                      <a:pPr algn="ctr">
                        <a:spcAft>
                          <a:spcPts val="1000"/>
                        </a:spcAft>
                      </a:pPr>
                      <a:r>
                        <a:rPr lang="ro-RO" sz="800">
                          <a:effectLst/>
                        </a:rPr>
                        <a:t>Nr. elevi reusiti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ctr"/>
                </a:tc>
                <a:tc rowSpan="2" gridSpan="5">
                  <a:txBody>
                    <a:bodyPr/>
                    <a:lstStyle/>
                    <a:p>
                      <a:pPr algn="ctr">
                        <a:spcAft>
                          <a:spcPts val="1000"/>
                        </a:spcAft>
                      </a:pPr>
                      <a:r>
                        <a:rPr lang="ro-RO" sz="800">
                          <a:effectLst/>
                        </a:rPr>
                        <a:t>Din care cu medii: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ct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2641586037"/>
                  </a:ext>
                </a:extLst>
              </a:tr>
              <a:tr h="4573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algn="ctr">
                        <a:spcAft>
                          <a:spcPts val="1000"/>
                        </a:spcAft>
                      </a:pPr>
                      <a:r>
                        <a:rPr lang="ro-RO" sz="800">
                          <a:effectLst/>
                        </a:rPr>
                        <a:t>&lt; 5</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ctr"/>
                </a:tc>
                <a:tc rowSpan="2">
                  <a:txBody>
                    <a:bodyPr/>
                    <a:lstStyle/>
                    <a:p>
                      <a:pPr algn="ctr">
                        <a:spcAft>
                          <a:spcPts val="1000"/>
                        </a:spcAft>
                      </a:pPr>
                      <a:r>
                        <a:rPr lang="ro-RO" sz="800">
                          <a:effectLst/>
                        </a:rPr>
                        <a:t>5 - 5.99</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ctr"/>
                </a:tc>
                <a:tc vMerge="1">
                  <a:txBody>
                    <a:bodyPr/>
                    <a:lstStyle/>
                    <a:p>
                      <a:endParaRPr lang="en-US"/>
                    </a:p>
                  </a:txBody>
                  <a:tcPr/>
                </a:tc>
                <a:tc gridSpan="5"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387759023"/>
                  </a:ext>
                </a:extLst>
              </a:tr>
              <a:tr h="61283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Aft>
                          <a:spcPts val="1000"/>
                        </a:spcAft>
                      </a:pPr>
                      <a:r>
                        <a:rPr lang="ro-RO" sz="800">
                          <a:effectLst/>
                        </a:rPr>
                        <a:t>6 - 6.99</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ctr"/>
                </a:tc>
                <a:tc>
                  <a:txBody>
                    <a:bodyPr/>
                    <a:lstStyle/>
                    <a:p>
                      <a:pPr algn="ctr">
                        <a:spcAft>
                          <a:spcPts val="1000"/>
                        </a:spcAft>
                      </a:pPr>
                      <a:r>
                        <a:rPr lang="ro-RO" sz="800">
                          <a:effectLst/>
                        </a:rPr>
                        <a:t>7 - 7.99</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ctr"/>
                </a:tc>
                <a:tc>
                  <a:txBody>
                    <a:bodyPr/>
                    <a:lstStyle/>
                    <a:p>
                      <a:pPr algn="ctr">
                        <a:spcAft>
                          <a:spcPts val="1000"/>
                        </a:spcAft>
                      </a:pPr>
                      <a:r>
                        <a:rPr lang="ro-RO" sz="800">
                          <a:effectLst/>
                        </a:rPr>
                        <a:t>8 - 8.99</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ctr"/>
                </a:tc>
                <a:tc>
                  <a:txBody>
                    <a:bodyPr/>
                    <a:lstStyle/>
                    <a:p>
                      <a:pPr algn="ctr">
                        <a:spcAft>
                          <a:spcPts val="1000"/>
                        </a:spcAft>
                      </a:pPr>
                      <a:r>
                        <a:rPr lang="ro-RO" sz="800">
                          <a:effectLst/>
                        </a:rPr>
                        <a:t>9 - 9.99</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ctr"/>
                </a:tc>
                <a:tc>
                  <a:txBody>
                    <a:bodyPr/>
                    <a:lstStyle/>
                    <a:p>
                      <a:pPr algn="ctr">
                        <a:spcAft>
                          <a:spcPts val="1000"/>
                        </a:spcAft>
                      </a:pPr>
                      <a:r>
                        <a:rPr lang="ro-RO" sz="800">
                          <a:effectLst/>
                        </a:rPr>
                        <a:t>10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ctr"/>
                </a:tc>
                <a:extLst>
                  <a:ext uri="{0D108BD9-81ED-4DB2-BD59-A6C34878D82A}">
                    <a16:rowId xmlns:a16="http://schemas.microsoft.com/office/drawing/2014/main" val="2473962190"/>
                  </a:ext>
                </a:extLst>
              </a:tr>
              <a:tr h="439047">
                <a:tc>
                  <a:txBody>
                    <a:bodyPr/>
                    <a:lstStyle/>
                    <a:p>
                      <a:pPr algn="ctr">
                        <a:spcAft>
                          <a:spcPts val="1000"/>
                        </a:spcAft>
                      </a:pPr>
                      <a:r>
                        <a:rPr lang="ro-RO" sz="800">
                          <a:effectLst/>
                        </a:rPr>
                        <a:t>Zi</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2515</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2444 (97,18%)</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71 (2,82%)</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0 (0%)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695 (28,44%)</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622 (89,5%)</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73 (10,5%)</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1749 (71,56%)</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315 (18,01%)</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412 (23,56%)</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546 (31,22%)</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463 (26,47%)</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13 (0,74%)</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extLst>
                  <a:ext uri="{0D108BD9-81ED-4DB2-BD59-A6C34878D82A}">
                    <a16:rowId xmlns:a16="http://schemas.microsoft.com/office/drawing/2014/main" val="724604064"/>
                  </a:ext>
                </a:extLst>
              </a:tr>
              <a:tr h="251537">
                <a:tc>
                  <a:txBody>
                    <a:bodyPr/>
                    <a:lstStyle/>
                    <a:p>
                      <a:pPr algn="ctr">
                        <a:spcAft>
                          <a:spcPts val="1000"/>
                        </a:spcAft>
                      </a:pPr>
                      <a:r>
                        <a:rPr lang="ro-RO" sz="800">
                          <a:effectLst/>
                        </a:rPr>
                        <a:t>Seral</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10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5 (50%)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5 (50%)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0 (0%)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4 (80%)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4 (100%)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0 (0%)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1 (20%)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0 (0%)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1 (100%)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0 (0%)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0 (0%)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0 (0%)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extLst>
                  <a:ext uri="{0D108BD9-81ED-4DB2-BD59-A6C34878D82A}">
                    <a16:rowId xmlns:a16="http://schemas.microsoft.com/office/drawing/2014/main" val="2755329358"/>
                  </a:ext>
                </a:extLst>
              </a:tr>
              <a:tr h="658570">
                <a:tc>
                  <a:txBody>
                    <a:bodyPr/>
                    <a:lstStyle/>
                    <a:p>
                      <a:pPr algn="ctr">
                        <a:spcAft>
                          <a:spcPts val="1000"/>
                        </a:spcAft>
                      </a:pPr>
                      <a:r>
                        <a:rPr lang="ro-RO" sz="800">
                          <a:effectLst/>
                        </a:rPr>
                        <a:t>Frecvență redusă</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8</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6 (75%)</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2 (25%)</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0 (0%)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4 (66,67%)</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4 (100%)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0 (0%)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2 (33,33%)</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0 (0%)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1 (50%)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1 (50%)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0 (0%)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0 (0%)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extLst>
                  <a:ext uri="{0D108BD9-81ED-4DB2-BD59-A6C34878D82A}">
                    <a16:rowId xmlns:a16="http://schemas.microsoft.com/office/drawing/2014/main" val="257249195"/>
                  </a:ext>
                </a:extLst>
              </a:tr>
              <a:tr h="439047">
                <a:tc>
                  <a:txBody>
                    <a:bodyPr/>
                    <a:lstStyle/>
                    <a:p>
                      <a:pPr algn="ctr">
                        <a:spcAft>
                          <a:spcPts val="1000"/>
                        </a:spcAft>
                      </a:pPr>
                      <a:r>
                        <a:rPr lang="ro-RO" sz="800">
                          <a:effectLst/>
                        </a:rPr>
                        <a:t>TOTAL</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2533</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2455 (96,92%)</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78 (3,08%)</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0 (0%)</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703 (28,64%)</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630 (89,62%)</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73 (10,38%)</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1752 (71,36%)</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315 (17,98%)</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414 (23,63%)</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547 (31,22%)</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a:effectLst/>
                        </a:rPr>
                        <a:t>463 (26,43%)</a:t>
                      </a:r>
                      <a:endParaRPr lang="en-US" sz="120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tc>
                  <a:txBody>
                    <a:bodyPr/>
                    <a:lstStyle/>
                    <a:p>
                      <a:pPr algn="ctr">
                        <a:spcAft>
                          <a:spcPts val="1000"/>
                        </a:spcAft>
                      </a:pPr>
                      <a:r>
                        <a:rPr lang="ro-RO" sz="800" dirty="0">
                          <a:effectLst/>
                        </a:rPr>
                        <a:t>13 (0,74%)</a:t>
                      </a:r>
                      <a:endParaRPr lang="en-US" sz="1200" dirty="0">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24130" marR="24130" marT="0" marB="0" anchor="b"/>
                </a:tc>
                <a:extLst>
                  <a:ext uri="{0D108BD9-81ED-4DB2-BD59-A6C34878D82A}">
                    <a16:rowId xmlns:a16="http://schemas.microsoft.com/office/drawing/2014/main" val="2118391521"/>
                  </a:ext>
                </a:extLst>
              </a:tr>
            </a:tbl>
          </a:graphicData>
        </a:graphic>
      </p:graphicFrame>
    </p:spTree>
    <p:extLst>
      <p:ext uri="{BB962C8B-B14F-4D97-AF65-F5344CB8AC3E}">
        <p14:creationId xmlns:p14="http://schemas.microsoft.com/office/powerpoint/2010/main" val="17234157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57</TotalTime>
  <Words>1064</Words>
  <Application>Microsoft Office PowerPoint</Application>
  <PresentationFormat>Widescreen</PresentationFormat>
  <Paragraphs>207</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 Unicode MS</vt:lpstr>
      <vt:lpstr>Calibri</vt:lpstr>
      <vt:lpstr>Palatino Linotype</vt:lpstr>
      <vt:lpstr>Rockwell</vt:lpstr>
      <vt:lpstr>Rockwell Condensed</vt:lpstr>
      <vt:lpstr>Symbol</vt:lpstr>
      <vt:lpstr>Times New Roman</vt:lpstr>
      <vt:lpstr>Wingdings</vt:lpstr>
      <vt:lpstr>Wood Type</vt:lpstr>
      <vt:lpstr>Raport privind rezultatele obținute la Examenul Național de Evaluare Națională pentru absolvenții claselor a VIII-a 2021 și la Examenul Național de bacalaureat, sesiunea 2021</vt:lpstr>
      <vt:lpstr>LEGISLAȚIE</vt:lpstr>
      <vt:lpstr>EVALUARE NAȚIONALĂ</vt:lpstr>
      <vt:lpstr>BACALAUREAT</vt:lpstr>
      <vt:lpstr>Cazuri speciale</vt:lpstr>
      <vt:lpstr> Rezultatele înregistrate de absolvenții clasei a VIII-a care au susținut Evaluarea Națională 2021  </vt:lpstr>
      <vt:lpstr>PowerPoint Presentation</vt:lpstr>
      <vt:lpstr>Rezultatele înregistrate de absolvenții clasei a XII-a care au susținut BACALAUREATUL ÎN SESIUNEA 2021</vt:lpstr>
      <vt:lpstr>  Date statistice cu privire la rezultatele obținute de candidați la examenul de Bacalaureat 2021, sesiunea iunie-iulie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Raport privind rezultatele obținute la Examenul Național de Evaluare Națională pentru absolvenții claselor a VIII-a 2021 și la Examenul Național de bacalaureat, sesiunea 2021</dc:title>
  <dc:creator>User</dc:creator>
  <cp:lastModifiedBy>User</cp:lastModifiedBy>
  <cp:revision>4</cp:revision>
  <dcterms:created xsi:type="dcterms:W3CDTF">2021-08-30T11:04:23Z</dcterms:created>
  <dcterms:modified xsi:type="dcterms:W3CDTF">2021-08-30T12:08:34Z</dcterms:modified>
</cp:coreProperties>
</file>