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3" r:id="rId3"/>
    <p:sldId id="274" r:id="rId4"/>
    <p:sldId id="276" r:id="rId5"/>
    <p:sldId id="287" r:id="rId6"/>
    <p:sldId id="295" r:id="rId7"/>
    <p:sldId id="296" r:id="rId8"/>
    <p:sldId id="298" r:id="rId9"/>
    <p:sldId id="277" r:id="rId10"/>
    <p:sldId id="297" r:id="rId11"/>
    <p:sldId id="299" r:id="rId12"/>
    <p:sldId id="300" r:id="rId13"/>
    <p:sldId id="301" r:id="rId14"/>
    <p:sldId id="294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3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1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4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1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7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4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7B4C-3555-4AEE-8C13-D380C4CD9DDD}" type="datetimeFigureOut">
              <a:rPr lang="en-US" smtClean="0"/>
              <a:t>6/22/2022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A3A58-7669-4010-A122-9E20B5C9C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4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pia.romania.581" TargetMode="External"/><Relationship Id="rId2" Type="http://schemas.openxmlformats.org/officeDocument/2006/relationships/hyperlink" Target="http://www.apia.org.ro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64116"/>
            <a:ext cx="11850624" cy="132556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Ministerul</a:t>
            </a:r>
            <a: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Agriculturii</a:t>
            </a:r>
            <a: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ro-RO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ş</a:t>
            </a:r>
            <a: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i </a:t>
            </a:r>
            <a:r>
              <a:rPr lang="en-US" sz="4000" b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Dezvolt</a:t>
            </a:r>
            <a:r>
              <a:rPr lang="ro-RO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ă</a:t>
            </a:r>
            <a:r>
              <a:rPr lang="en-US" sz="4000" b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rii</a:t>
            </a:r>
            <a: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Rurale</a:t>
            </a:r>
            <a:b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b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AGEN</a:t>
            </a:r>
            <a:r>
              <a:rPr lang="ro-RO" sz="4000" b="1" dirty="0">
                <a:solidFill>
                  <a:srgbClr val="002060"/>
                </a:solidFill>
                <a:latin typeface="Trebuchet MS" panose="020B0603020202020204" pitchFamily="34" charset="0"/>
              </a:rPr>
              <a:t>ȚIA DE PLĂȚI ȘI INTERVENȚIE PENTRU AGRICULTURĂ</a:t>
            </a:r>
            <a:br>
              <a:rPr lang="en-US" sz="40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endParaRPr lang="en-US" sz="40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03776"/>
            <a:ext cx="10515600" cy="2304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JUDE</a:t>
            </a:r>
            <a:r>
              <a:rPr lang="ro-RO" sz="36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US" sz="36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EAN APIA BOTO</a:t>
            </a:r>
            <a:r>
              <a:rPr lang="ro-RO" sz="36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ȘANI </a:t>
            </a:r>
          </a:p>
          <a:p>
            <a:pPr marL="0" indent="0" algn="ctr">
              <a:buNone/>
            </a:pPr>
            <a:r>
              <a:rPr lang="ro-RO" sz="36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în sprijinul fermierilor</a:t>
            </a:r>
          </a:p>
          <a:p>
            <a:pPr marL="0" indent="0" algn="ctr">
              <a:buNone/>
            </a:pPr>
            <a:endParaRPr lang="ro-RO" sz="36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3600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Boto</a:t>
            </a:r>
            <a:r>
              <a:rPr lang="ro-RO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ș</a:t>
            </a:r>
            <a:r>
              <a:rPr lang="en-US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ani, </a:t>
            </a:r>
            <a:r>
              <a:rPr lang="ro-RO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2</a:t>
            </a:r>
            <a:r>
              <a:rPr lang="en-US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3</a:t>
            </a:r>
            <a:r>
              <a:rPr lang="ro-RO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sz="3600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iunie</a:t>
            </a:r>
            <a:r>
              <a:rPr lang="ro-RO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  <a:r>
              <a:rPr lang="en-US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202</a:t>
            </a:r>
            <a:r>
              <a:rPr lang="ro-RO" sz="3600" i="1" dirty="0">
                <a:solidFill>
                  <a:srgbClr val="002060"/>
                </a:solidFill>
                <a:latin typeface="Trebuchet MS" panose="020B0603020202020204" pitchFamily="34" charset="0"/>
              </a:rPr>
              <a:t>2</a:t>
            </a:r>
            <a:endParaRPr lang="en-US" sz="3600" i="1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9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088D-7D4F-4B5D-9F38-3D094E90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189" y="365126"/>
            <a:ext cx="10515600" cy="793114"/>
          </a:xfrm>
        </p:spPr>
        <p:txBody>
          <a:bodyPr>
            <a:noAutofit/>
          </a:bodyPr>
          <a:lstStyle/>
          <a:p>
            <a:pPr algn="ctr"/>
            <a: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MĂSURI IMPLEMENTATE DE CENTRUL JUDEȚEAN </a:t>
            </a:r>
            <a:b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APIA BOTOȘANI DIN </a:t>
            </a:r>
            <a:r>
              <a:rPr lang="en-US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BGETUL NA</a:t>
            </a:r>
            <a: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ȚIONAL ȘI PLĂȚI AUTORIZATE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1EFB7-EE19-4F8A-96D1-967858A4D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995071"/>
              </p:ext>
            </p:extLst>
          </p:nvPr>
        </p:nvGraphicFramePr>
        <p:xfrm>
          <a:off x="256159" y="1413049"/>
          <a:ext cx="11679682" cy="5213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6178">
                  <a:extLst>
                    <a:ext uri="{9D8B030D-6E8A-4147-A177-3AD203B41FA5}">
                      <a16:colId xmlns:a16="http://schemas.microsoft.com/office/drawing/2014/main" val="206825408"/>
                    </a:ext>
                  </a:extLst>
                </a:gridCol>
                <a:gridCol w="4413504">
                  <a:extLst>
                    <a:ext uri="{9D8B030D-6E8A-4147-A177-3AD203B41FA5}">
                      <a16:colId xmlns:a16="http://schemas.microsoft.com/office/drawing/2014/main" val="23517945"/>
                    </a:ext>
                  </a:extLst>
                </a:gridCol>
              </a:tblGrid>
              <a:tr h="988703">
                <a:tc>
                  <a:txBody>
                    <a:bodyPr/>
                    <a:lstStyle/>
                    <a:p>
                      <a:pPr algn="ctr"/>
                      <a:r>
                        <a:rPr lang="ro-RO" sz="2400" dirty="0">
                          <a:latin typeface="Trebuchet MS" panose="020B0603020202020204" pitchFamily="34" charset="0"/>
                        </a:rPr>
                        <a:t>MĂSURI FINANȚATE DIN </a:t>
                      </a:r>
                      <a:r>
                        <a:rPr lang="en-US" sz="2400" dirty="0">
                          <a:latin typeface="Trebuchet MS" panose="020B0603020202020204" pitchFamily="34" charset="0"/>
                        </a:rPr>
                        <a:t>BN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Sume autorizate în perioada</a:t>
                      </a:r>
                      <a:br>
                        <a:rPr lang="ro-RO" sz="2400" b="1" kern="1200" baseline="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o-RO" sz="24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16.10.2021 – </a:t>
                      </a:r>
                      <a:r>
                        <a:rPr lang="en-US" sz="24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23.06.2022</a:t>
                      </a:r>
                      <a:endParaRPr lang="ro-RO" sz="2400" b="1" kern="1200" dirty="0">
                        <a:solidFill>
                          <a:schemeClr val="lt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o-RO" sz="2400" b="1" kern="1200" dirty="0">
                          <a:solidFill>
                            <a:schemeClr val="lt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(euro)</a:t>
                      </a:r>
                      <a:endParaRPr lang="en-US" sz="2400" dirty="0"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015995"/>
                  </a:ext>
                </a:extLst>
              </a:tr>
              <a:tr h="3542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ANT 1- Ajutor National Tranzitoriu pentru culturi in teren arabil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2.624.426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5014880"/>
                  </a:ext>
                </a:extLst>
              </a:tr>
              <a:tr h="3542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ANT 3 </a:t>
                      </a:r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pt-BR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 National Tranzitoriu pentru canepa pentru fibra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0046847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t-BR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ANT 6 </a:t>
                      </a:r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pt-BR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 National Tranzitoriu pentru sfecla de zahar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159.072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4528609"/>
                  </a:ext>
                </a:extLst>
              </a:tr>
              <a:tr h="3496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ANT 7 -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National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Tranzitoriu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- Schema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decuplata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productie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specia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bovine- sector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lapte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860.648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706394"/>
                  </a:ext>
                </a:extLst>
              </a:tr>
              <a:tr h="6178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ANT 8 -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National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Tranzitoriu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- Schema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decuplata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productie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specia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bovine- sector carne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3.384.649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083005"/>
                  </a:ext>
                </a:extLst>
              </a:tr>
              <a:tr h="6675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ANT 9 -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National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Tranzitoriu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- Schema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cuplata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productie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specia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caprine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95.347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75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ANT 9 -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National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Tranzitoriu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- Schema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cuplata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productie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specia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ovine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882.821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7251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669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088D-7D4F-4B5D-9F38-3D094E90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4074"/>
          </a:xfrm>
        </p:spPr>
        <p:txBody>
          <a:bodyPr>
            <a:noAutofit/>
          </a:bodyPr>
          <a:lstStyle/>
          <a:p>
            <a:pPr algn="ctr"/>
            <a: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MĂSURI IMPLEMENTATE DE CENTRUL JUDEȚEAN </a:t>
            </a:r>
            <a:b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APIA BOTOȘANI DIN </a:t>
            </a:r>
            <a:r>
              <a:rPr lang="en-US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BGETUL NA</a:t>
            </a:r>
            <a:r>
              <a:rPr lang="ro-RO" sz="2800" b="1" dirty="0">
                <a:solidFill>
                  <a:srgbClr val="002060"/>
                </a:solidFill>
                <a:latin typeface="Trebuchet MS" panose="020B0603020202020204" pitchFamily="34" charset="0"/>
              </a:rPr>
              <a:t>ȚIONAL ȘI PLĂȚI AUTORIZATE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1EFB7-EE19-4F8A-96D1-967858A4D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90051"/>
              </p:ext>
            </p:extLst>
          </p:nvPr>
        </p:nvGraphicFramePr>
        <p:xfrm>
          <a:off x="164592" y="1618878"/>
          <a:ext cx="11862816" cy="4873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0544">
                  <a:extLst>
                    <a:ext uri="{9D8B030D-6E8A-4147-A177-3AD203B41FA5}">
                      <a16:colId xmlns:a16="http://schemas.microsoft.com/office/drawing/2014/main" val="206825408"/>
                    </a:ext>
                  </a:extLst>
                </a:gridCol>
                <a:gridCol w="4462272">
                  <a:extLst>
                    <a:ext uri="{9D8B030D-6E8A-4147-A177-3AD203B41FA5}">
                      <a16:colId xmlns:a16="http://schemas.microsoft.com/office/drawing/2014/main" val="23517945"/>
                    </a:ext>
                  </a:extLst>
                </a:gridCol>
              </a:tblGrid>
              <a:tr h="1308397">
                <a:tc>
                  <a:txBody>
                    <a:bodyPr/>
                    <a:lstStyle/>
                    <a:p>
                      <a:pPr algn="ctr"/>
                      <a:r>
                        <a:rPr lang="ro-RO" sz="2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MĂSURI FINANȚATE DIN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BN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Sume autorizate în perioada</a:t>
                      </a:r>
                      <a:br>
                        <a:rPr lang="ro-RO" sz="2400" b="1" kern="1200" baseline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16.10.2021 – 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23.06.2022</a:t>
                      </a:r>
                      <a:endParaRPr lang="ro-RO" sz="2400" b="1" kern="12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(euro)</a:t>
                      </a:r>
                      <a:endParaRPr lang="en-US" sz="2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015995"/>
                  </a:ext>
                </a:extLst>
              </a:tr>
              <a:tr h="4130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Schema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ajutoare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stat in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sectorul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cresterii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animalelor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996.083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5014880"/>
                  </a:ext>
                </a:extLst>
              </a:tr>
              <a:tr h="4130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stat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motorina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utilizata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agricultura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8.673.942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0046847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Schema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minimis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SECTOR APICOL_ HG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 1219/2021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924.465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4528609"/>
                  </a:ext>
                </a:extLst>
              </a:tr>
              <a:tr h="41306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Schema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minimis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LEGUME IN SERE/SOLARII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689.166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706394"/>
                  </a:ext>
                </a:extLst>
              </a:tr>
              <a:tr h="101694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Schema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ajutor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stat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susținerea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activității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crescătorilor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din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sectorul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bovin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in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anul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2021,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în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contextul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crizei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economice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generate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pandemia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COVID-19_OUG nr.58/2021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1.493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083005"/>
                  </a:ext>
                </a:extLst>
              </a:tr>
              <a:tr h="734777">
                <a:tc>
                  <a:txBody>
                    <a:bodyPr/>
                    <a:lstStyle/>
                    <a:p>
                      <a:pPr algn="l"/>
                      <a:r>
                        <a:rPr lang="ro-RO" sz="2000" b="1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Total Buget Național</a:t>
                      </a:r>
                    </a:p>
                    <a:p>
                      <a:pPr algn="l"/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î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0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perioada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 octombrie 202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 </a:t>
                      </a:r>
                      <a:r>
                        <a:rPr lang="en-US" sz="20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iunie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202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000" b="1" dirty="0">
                        <a:solidFill>
                          <a:srgbClr val="002060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</a:rPr>
                        <a:t>19.292.211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388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60CF-DF58-4AC9-8B00-96C70F09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063"/>
            <a:ext cx="10515600" cy="836673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NOUA PERIOADĂ DE PROGRAMARE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E998D-35D3-4861-9C93-7FA62EB45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696" y="1227391"/>
            <a:ext cx="11587000" cy="5018133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Începînd cu anul 2023 se va aplica Planul național strategic 2023-2027. </a:t>
            </a: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o-RO" sz="8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Potrivit prevederilor Regulamentului (UE) 2115/2021, nu există modificări majore în ceea ce privește schemele finanțate din FEGA pentru noua perioadă de programare. </a:t>
            </a:r>
            <a:endParaRPr lang="en-US" sz="20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marR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20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În ceea ce privește FEGA, nu se va mai regăsi schema privind micii fermieri și vor fi introduse eco-schemele. Propunerile MADR vizează:  </a:t>
            </a:r>
            <a:endParaRPr lang="en-US" sz="20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0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Practici benefice pentru mediu aplicabile în teren arabil.</a:t>
            </a:r>
            <a:endParaRPr lang="en-US" sz="20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0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Practicarea unei agriculturi prietenoase cu mediul în fermele mici (gospodăriile tradiționale).</a:t>
            </a:r>
            <a:endParaRPr lang="en-US" sz="20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0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Înierbarea intervalului dintre rânduri în plantațiile pomicole, viticole, pepiniere și hameiști.</a:t>
            </a:r>
            <a:endParaRPr lang="en-US" sz="20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0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Creșterea nivelului de bunăstare a vacilor de lapte.</a:t>
            </a:r>
            <a:endParaRPr lang="en-US" sz="20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o-RO" sz="20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Măsura pentru bunăstarea tineretului bovin la îngrășat</a:t>
            </a:r>
            <a:r>
              <a:rPr lang="ro-RO" sz="2000" b="1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NewRomanPS-BoldMT"/>
              </a:rPr>
              <a:t>.</a:t>
            </a:r>
            <a:endParaRPr lang="en-US" sz="2000" b="1" dirty="0">
              <a:solidFill>
                <a:srgbClr val="002060"/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467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090C0-CF06-4BDB-BEAD-ACD30DFFF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o-RO" sz="1800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2400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După cum se poate observa, au fost avute în vedere și măsuri menite să sprijine sectorul zootehnic și să se asigure o complementaritate a celor două sectoare – vegetal și zootehnic. </a:t>
            </a:r>
            <a:endParaRPr lang="en-US" sz="2400" dirty="0">
              <a:solidFill>
                <a:srgbClr val="002060"/>
              </a:solidFill>
              <a:effectLst/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2400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Practic, fiecare fermier poate alege din aceste variante în funcție de nevoile specifice, nefiind obligatorii pentru toți fermierii</a:t>
            </a:r>
            <a:r>
              <a:rPr lang="en-US" sz="2400" dirty="0">
                <a:solidFill>
                  <a:srgbClr val="00206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FBB89EB-A0A1-4D19-8591-58377CE29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063"/>
            <a:ext cx="10515600" cy="836673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NOUA PERIOADĂ DE PROGRAMARE (2)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617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8452A62-1E07-41CE-A2D0-EEC2D6D9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1049"/>
            <a:ext cx="10515600" cy="1414732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+mn-ea"/>
                <a:cs typeface="Arial" panose="020B0604020202020204" pitchFamily="34" charset="0"/>
              </a:rPr>
              <a:t>APIA - MEREU ALĂTURI DE FERMIERI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2D45FBE-CF9E-4B07-90CD-37D4C7B30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6790"/>
            <a:ext cx="10515600" cy="392913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ro-RO" alt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Misiunea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noastră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permanentă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vizează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efectuarea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plăților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către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fermieri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în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termenele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prevăzute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legislația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în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vigoare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în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mod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echitabil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b="1" i="1" dirty="0" err="1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și</a:t>
            </a:r>
            <a:r>
              <a:rPr lang="en-US" altLang="en-US" sz="3200" b="1" i="1" dirty="0">
                <a:solidFill>
                  <a:srgbClr val="00206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 transparent.</a:t>
            </a:r>
            <a:endParaRPr lang="ro-RO" altLang="en-US" sz="3200" b="1" i="1" dirty="0">
              <a:solidFill>
                <a:srgbClr val="00206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Corectitudine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Transparență</a:t>
            </a:r>
            <a:r>
              <a:rPr lang="en-US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Profesionalism</a:t>
            </a:r>
            <a:endParaRPr lang="en-US" sz="32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41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wipe dir="r"/>
      </p:transition>
    </mc:Choice>
    <mc:Fallback xmlns="">
      <p:transition spd="slow" advClick="0">
        <p:wipe dir="r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o-RO" sz="4000" dirty="0" err="1">
                <a:solidFill>
                  <a:srgbClr val="002060"/>
                </a:solidFill>
                <a:latin typeface="Trebuchet MS" panose="020B0603020202020204" pitchFamily="34" charset="0"/>
              </a:rPr>
              <a:t>Mulţumesc</a:t>
            </a:r>
            <a:r>
              <a:rPr lang="ro-RO" sz="4000" dirty="0">
                <a:solidFill>
                  <a:srgbClr val="002060"/>
                </a:solidFill>
                <a:latin typeface="Trebuchet MS" panose="020B0603020202020204" pitchFamily="34" charset="0"/>
              </a:rPr>
              <a:t> pentru </a:t>
            </a:r>
            <a:r>
              <a:rPr lang="ro-RO" sz="4000" dirty="0" err="1">
                <a:solidFill>
                  <a:srgbClr val="002060"/>
                </a:solidFill>
                <a:latin typeface="Trebuchet MS" panose="020B0603020202020204" pitchFamily="34" charset="0"/>
              </a:rPr>
              <a:t>atenţie</a:t>
            </a:r>
            <a:r>
              <a:rPr lang="ro-RO" sz="4000" dirty="0">
                <a:solidFill>
                  <a:srgbClr val="002060"/>
                </a:solidFill>
                <a:latin typeface="Trebuchet MS" panose="020B0603020202020204" pitchFamily="34" charset="0"/>
              </a:rPr>
              <a:t>!</a:t>
            </a:r>
          </a:p>
          <a:p>
            <a:pPr marL="0" indent="0" algn="ctr">
              <a:buNone/>
            </a:pPr>
            <a:endParaRPr lang="ro-RO" sz="40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Web: </a:t>
            </a:r>
            <a:r>
              <a:rPr lang="ro-RO" sz="4000" dirty="0">
                <a:solidFill>
                  <a:srgbClr val="002060"/>
                </a:solidFill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www.apia.org.ro</a:t>
            </a:r>
            <a:endParaRPr lang="ro-RO" sz="40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endParaRPr lang="en-US" sz="58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ro-RO" sz="4000" dirty="0" err="1">
                <a:solidFill>
                  <a:srgbClr val="002060"/>
                </a:solidFill>
                <a:latin typeface="Trebuchet MS" panose="020B0603020202020204" pitchFamily="34" charset="0"/>
              </a:rPr>
              <a:t>Urmăriţi</a:t>
            </a:r>
            <a:r>
              <a:rPr lang="en-US" sz="4000" dirty="0">
                <a:solidFill>
                  <a:srgbClr val="002060"/>
                </a:solidFill>
                <a:latin typeface="Trebuchet MS" panose="020B0603020202020204" pitchFamily="34" charset="0"/>
              </a:rPr>
              <a:t>-</a:t>
            </a:r>
            <a:r>
              <a:rPr lang="ro-RO" sz="4000" dirty="0">
                <a:solidFill>
                  <a:srgbClr val="002060"/>
                </a:solidFill>
                <a:latin typeface="Trebuchet MS" panose="020B0603020202020204" pitchFamily="34" charset="0"/>
              </a:rPr>
              <a:t>ne pe </a:t>
            </a:r>
          </a:p>
          <a:p>
            <a:pPr marL="0" indent="0" algn="ctr">
              <a:buNone/>
            </a:pPr>
            <a:r>
              <a:rPr lang="ro-RO" sz="4000" dirty="0">
                <a:solidFill>
                  <a:srgbClr val="002060"/>
                </a:solidFill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 </a:t>
            </a:r>
            <a:endParaRPr lang="ro-RO" sz="4000" dirty="0">
              <a:solidFill>
                <a:srgbClr val="002060"/>
              </a:solidFill>
              <a:latin typeface="Trebuchet MS" panose="020B0603020202020204" pitchFamily="34" charset="0"/>
            </a:endParaRPr>
          </a:p>
          <a:p>
            <a:pPr marL="0" indent="0" algn="ctr">
              <a:buNone/>
            </a:pPr>
            <a:r>
              <a:rPr lang="ro-RO" sz="4000" u="sng" dirty="0" err="1">
                <a:solidFill>
                  <a:srgbClr val="002060"/>
                </a:solidFill>
                <a:latin typeface="Trebuchet MS" panose="020B0603020202020204" pitchFamily="34" charset="0"/>
              </a:rPr>
              <a:t>Instagram</a:t>
            </a:r>
            <a:r>
              <a:rPr lang="ro-RO" dirty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</a:p>
        </p:txBody>
      </p:sp>
      <p:pic>
        <p:nvPicPr>
          <p:cNvPr id="4" name="Picture 4" descr="Image result for lik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063" y="4686457"/>
            <a:ext cx="1295400" cy="100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86BD78-6127-4D5A-9BFF-C5B26834ED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755" y="5559136"/>
            <a:ext cx="531177" cy="5311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951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FE804-3C8A-4961-B4ED-6F67F7251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1588" y="124214"/>
            <a:ext cx="9204063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CENTRUL JUDE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Ț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EAN APIA BOTO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ȘANI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40B12-29D2-4D4D-9505-3F0E1DB06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535502"/>
            <a:ext cx="10957560" cy="50124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Jude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ț</a:t>
            </a:r>
            <a:r>
              <a:rPr lang="en-US" sz="3200" b="1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ean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APIA Boto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șani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gestionează scheme de sprijin și măsuri de dezvoltare rurală finanțate din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Fondul European de Garantare Agricolă (FEGA).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just">
              <a:lnSpc>
                <a:spcPct val="110000"/>
              </a:lnSpc>
            </a:pP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Fondul European Agricol pentru Dezvoltare Rurală (FEADR). 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just">
              <a:lnSpc>
                <a:spcPct val="110000"/>
              </a:lnSpc>
            </a:pP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Bugetul Național (BN).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pentru care anual se plătesc către fermieri</a:t>
            </a:r>
            <a:r>
              <a:rPr lang="en-US" dirty="0">
                <a:latin typeface="Trebuchet MS" panose="020B0603020202020204" pitchFamily="34" charset="0"/>
              </a:rPr>
              <a:t> 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peste 7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  <a:t>0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 de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rebuchet MS" panose="020B0603020202020204" pitchFamily="34" charset="0"/>
              </a:rPr>
              <a:t>milioane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</a:rPr>
              <a:t> de 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euro</a:t>
            </a:r>
            <a:r>
              <a:rPr lang="en-US" b="1" dirty="0">
                <a:latin typeface="Trebuchet MS" panose="020B0603020202020204" pitchFamily="34" charset="0"/>
              </a:rPr>
              <a:t>.</a:t>
            </a:r>
            <a:endParaRPr lang="ro-RO" sz="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3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BBDB2B-FCB5-4224-B82D-BE02C14FA6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9"/>
          <a:stretch/>
        </p:blipFill>
        <p:spPr>
          <a:xfrm>
            <a:off x="3191108" y="868666"/>
            <a:ext cx="6699290" cy="598933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102585" y="5772242"/>
            <a:ext cx="1708077" cy="23535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A9E80-E6BE-48D8-882E-829E4032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580" y="186325"/>
            <a:ext cx="11380211" cy="9813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APIA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BOTOȘANI</a:t>
            </a:r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are sediul în Municipiul Botoșani</a:t>
            </a:r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și coordonează 7 centre locale care îi sunt arondate</a:t>
            </a:r>
            <a:r>
              <a:rPr lang="ro-RO" dirty="0">
                <a:latin typeface="Trebuchet MS" panose="020B0603020202020204" pitchFamily="34" charset="0"/>
              </a:rPr>
              <a:t>.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6412" y="5478632"/>
            <a:ext cx="347242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 </a:t>
            </a:r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Botoșani</a:t>
            </a:r>
          </a:p>
        </p:txBody>
      </p:sp>
      <p:sp>
        <p:nvSpPr>
          <p:cNvPr id="8" name="Rectangle 7"/>
          <p:cNvSpPr/>
          <p:nvPr/>
        </p:nvSpPr>
        <p:spPr>
          <a:xfrm>
            <a:off x="9759674" y="5730234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Flămânzi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7268489" y="1780032"/>
            <a:ext cx="2894083" cy="127568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3221692" y="4804835"/>
            <a:ext cx="2782092" cy="673797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H="1">
            <a:off x="2675683" y="1551662"/>
            <a:ext cx="3131975" cy="936895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759674" y="1002182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Săveni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20313" y="1944249"/>
            <a:ext cx="220605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 </a:t>
            </a:r>
          </a:p>
          <a:p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Darabani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46412" y="3648560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Dorohoi</a:t>
            </a:r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2608809" y="3429000"/>
            <a:ext cx="2201853" cy="776537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</p:cNvCxnSpPr>
          <p:nvPr/>
        </p:nvCxnSpPr>
        <p:spPr>
          <a:xfrm flipV="1">
            <a:off x="8102278" y="3648560"/>
            <a:ext cx="2285306" cy="706933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FDFC756-E06E-4D00-8E81-E7EB216E0F7D}"/>
              </a:ext>
            </a:extLst>
          </p:cNvPr>
          <p:cNvCxnSpPr>
            <a:cxnSpLocks/>
          </p:cNvCxnSpPr>
          <p:nvPr/>
        </p:nvCxnSpPr>
        <p:spPr>
          <a:xfrm>
            <a:off x="7412241" y="6216183"/>
            <a:ext cx="2750331" cy="161210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52671C55-4941-4CC7-8FFB-BD855B548077}"/>
              </a:ext>
            </a:extLst>
          </p:cNvPr>
          <p:cNvSpPr/>
          <p:nvPr/>
        </p:nvSpPr>
        <p:spPr>
          <a:xfrm>
            <a:off x="9759674" y="2775582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Trușești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B24EE26-B292-4059-B542-4D574EF3C91B}"/>
              </a:ext>
            </a:extLst>
          </p:cNvPr>
          <p:cNvCxnSpPr>
            <a:cxnSpLocks/>
          </p:cNvCxnSpPr>
          <p:nvPr/>
        </p:nvCxnSpPr>
        <p:spPr>
          <a:xfrm flipV="1">
            <a:off x="7421594" y="4986528"/>
            <a:ext cx="2740978" cy="255666"/>
          </a:xfrm>
          <a:prstGeom prst="straightConnector1">
            <a:avLst/>
          </a:prstGeom>
          <a:ln w="38100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F86C8A39-242A-4030-B4D1-F6C279475903}"/>
              </a:ext>
            </a:extLst>
          </p:cNvPr>
          <p:cNvSpPr/>
          <p:nvPr/>
        </p:nvSpPr>
        <p:spPr>
          <a:xfrm>
            <a:off x="9759674" y="4340728"/>
            <a:ext cx="21050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Centrul local</a:t>
            </a:r>
            <a:endParaRPr lang="ro-RO" sz="26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r"/>
            <a:r>
              <a:rPr lang="ro-RO" sz="26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Sulița</a:t>
            </a:r>
          </a:p>
        </p:txBody>
      </p:sp>
    </p:spTree>
    <p:extLst>
      <p:ext uri="{BB962C8B-B14F-4D97-AF65-F5344CB8AC3E}">
        <p14:creationId xmlns:p14="http://schemas.microsoft.com/office/powerpoint/2010/main" val="384248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8D947-A2C0-4023-AD5B-6ED4257DD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6472" y="309430"/>
            <a:ext cx="6939844" cy="905774"/>
          </a:xfrm>
        </p:spPr>
        <p:txBody>
          <a:bodyPr>
            <a:norm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CAMPANIA DE PRIMIRE CERERI 202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06F6C-829B-4B95-AD94-4A281D1D0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40" y="1926336"/>
            <a:ext cx="10967720" cy="4402777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La data de 1 martie, la fel ca in toate centrele APIA, Centrul Județean APIA Botoșani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 dat startul Campaniei de primire a cererilor unice de plată aferente anului 2022. </a:t>
            </a:r>
          </a:p>
          <a:p>
            <a:pPr algn="just">
              <a:lnSpc>
                <a:spcPct val="110000"/>
              </a:lnSpc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În perioada 1 martie – 1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1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iunie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2022 la Centrul Judeţean Botoșani:</a:t>
            </a:r>
            <a:endParaRPr lang="en-US" b="1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741363" indent="-223838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s-au depus 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29.318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 de cereri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.</a:t>
            </a:r>
          </a:p>
          <a:p>
            <a:pPr marL="741363" indent="-223838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suprafața solicitată în cereri 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289.411,96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</a:rPr>
              <a:t> hectare.</a:t>
            </a:r>
            <a:endParaRPr lang="en-US" b="1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27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34F42-E260-428F-940D-BDAE13E12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13" y="1224950"/>
            <a:ext cx="11349487" cy="53224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entru cererile depuse în Campania 2022, calendarul de lucru stabilit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</a:t>
            </a:r>
            <a:endParaRPr lang="ro-RO" sz="24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1 martie - 16 mai – primirea cererilor unice de plată, fără penalități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;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17 </a:t>
            </a:r>
            <a:r>
              <a:rPr lang="en-US" sz="2400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mai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–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08 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iulie 2022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 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control administrativ, controale preliminare și eșantionare pentru controlul pe teren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;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endParaRPr lang="en-US" sz="24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11 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iulie – 1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4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octombrie 2022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 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controlul la fața locului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;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</a:p>
          <a:p>
            <a:pPr marR="0" lvl="0"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1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7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octombrie –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29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noiembrie 2022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 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efectuarea plăților în avans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;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</a:t>
            </a:r>
            <a:r>
              <a:rPr lang="en-US" sz="2400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ncep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ând cu 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2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decembrie 2023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 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plata finală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.</a:t>
            </a: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n </a:t>
            </a:r>
            <a:r>
              <a:rPr lang="en-US" sz="2400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paralel</a:t>
            </a:r>
            <a:r>
              <a:rPr lang="en-US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</a:t>
            </a:r>
            <a:endParaRPr lang="ro-RO" sz="2400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>
              <a:lnSpc>
                <a:spcPct val="110000"/>
              </a:lnSpc>
              <a:buFontTx/>
              <a:buChar char="-"/>
            </a:pP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Primirea cererilor, administrarea si controlul cererilor depuse de fermieri, inclusiv pentru schemele recent aprobate.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o-RO" sz="2400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Continuarea autorizarii la plată pentru toți fermierii eligibili.</a:t>
            </a:r>
          </a:p>
          <a:p>
            <a:pPr>
              <a:lnSpc>
                <a:spcPct val="110000"/>
              </a:lnSpc>
            </a:pPr>
            <a:endParaRPr lang="en-US" sz="2400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E117851-734A-493C-9BD2-DAF408551447}"/>
              </a:ext>
            </a:extLst>
          </p:cNvPr>
          <p:cNvSpPr txBox="1">
            <a:spLocks/>
          </p:cNvSpPr>
          <p:nvPr/>
        </p:nvSpPr>
        <p:spPr>
          <a:xfrm>
            <a:off x="2386472" y="309430"/>
            <a:ext cx="6939844" cy="9057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CENTRUL JUDE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ȚEAN BOTOȘANI</a:t>
            </a:r>
            <a:b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- C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ALENDAR DE LUC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R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U 2022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 -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56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B32F3-F154-4FDF-8F62-39A46524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314" y="274321"/>
            <a:ext cx="8686292" cy="125083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b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NOI MĂSURI DE SPRIJIN </a:t>
            </a:r>
            <a:b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PENTRU FERMIERI ÎN 2022</a:t>
            </a:r>
            <a:b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3D41D-43C9-49CB-B9AD-00363E04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525152"/>
            <a:ext cx="11060512" cy="5058528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Scheme de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ajutor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de stat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pentru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susţinerea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activităţii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crescătorilor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din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sectoarele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bovine,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suine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şi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avicol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în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contextul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crizei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economice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generate de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pandemia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de COVID-19</a:t>
            </a:r>
            <a:r>
              <a:rPr lang="ro-RO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.</a:t>
            </a:r>
          </a:p>
          <a:p>
            <a:pPr marL="0" lvl="0" indent="0" algn="just">
              <a:buNone/>
            </a:pPr>
            <a:r>
              <a:rPr lang="ro-RO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A</a:t>
            </a:r>
            <a:r>
              <a:rPr lang="en-US" dirty="0" err="1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locare</a:t>
            </a:r>
            <a:r>
              <a:rPr lang="ro-RO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a este</a:t>
            </a:r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 de 453.899 mii lei 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și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se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asigură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de la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bugetul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de stat,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în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limita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prevederilor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bugetare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aprobate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Ministerului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Agriculturii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şi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Dezvoltării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Rurale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pe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anul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2022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şi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este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repartizată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astfel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: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a) 170.250 mii lei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pentru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sectorul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bovine;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b) 167.649 mii lei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pentru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sectorul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suine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;</a:t>
            </a:r>
          </a:p>
          <a:p>
            <a:pPr marL="0" indent="0" fontAlgn="base">
              <a:buNone/>
            </a:pP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c) 116.000 mii lei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pentru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sectorul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avicol</a:t>
            </a:r>
            <a:r>
              <a:rPr lang="en-US" dirty="0">
                <a:solidFill>
                  <a:srgbClr val="002060"/>
                </a:solidFill>
                <a:latin typeface="Trebuchet MS" panose="020B0603020202020204" pitchFamily="34" charset="0"/>
                <a:ea typeface="+mj-ea"/>
                <a:cs typeface="+mj-cs"/>
              </a:rPr>
              <a:t>.</a:t>
            </a:r>
            <a:endParaRPr lang="ro-RO" dirty="0">
              <a:solidFill>
                <a:srgbClr val="002060"/>
              </a:solidFill>
              <a:latin typeface="Trebuchet MS" panose="020B0603020202020204" pitchFamily="34" charset="0"/>
              <a:ea typeface="+mj-ea"/>
              <a:cs typeface="+mj-cs"/>
            </a:endParaRPr>
          </a:p>
          <a:p>
            <a:pPr marL="0" indent="0" fontAlgn="base">
              <a:buNone/>
            </a:pP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Cererile și documentele s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-au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 depu</a:t>
            </a:r>
            <a:r>
              <a:rPr lang="en-US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s</a:t>
            </a:r>
            <a:r>
              <a:rPr lang="ro-RO" b="1" dirty="0">
                <a:solidFill>
                  <a:srgbClr val="FF0000"/>
                </a:solidFill>
                <a:latin typeface="Trebuchet MS" panose="020B0603020202020204" pitchFamily="34" charset="0"/>
                <a:ea typeface="+mj-ea"/>
                <a:cs typeface="+mj-cs"/>
              </a:rPr>
              <a:t> până la data de 12 mai 2022.</a:t>
            </a:r>
            <a:endParaRPr lang="en-US" b="1" dirty="0">
              <a:solidFill>
                <a:srgbClr val="FF0000"/>
              </a:solidFill>
              <a:latin typeface="Trebuchet MS" panose="020B0603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1953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8088D-7D4F-4B5D-9F38-3D094E90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266"/>
          </a:xfrm>
        </p:spPr>
        <p:txBody>
          <a:bodyPr>
            <a:no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MĂSURI IMPLEMENTATE DE CENTRUL JUDEȚEAN </a:t>
            </a:r>
            <a:b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APIA BOTOȘANI DIN FE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GA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 ȘI PLĂȚI AUTORIZATE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1EFB7-EE19-4F8A-96D1-967858A4D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526953"/>
              </p:ext>
            </p:extLst>
          </p:nvPr>
        </p:nvGraphicFramePr>
        <p:xfrm>
          <a:off x="615124" y="1555847"/>
          <a:ext cx="10961752" cy="518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460">
                  <a:extLst>
                    <a:ext uri="{9D8B030D-6E8A-4147-A177-3AD203B41FA5}">
                      <a16:colId xmlns:a16="http://schemas.microsoft.com/office/drawing/2014/main" val="206825408"/>
                    </a:ext>
                  </a:extLst>
                </a:gridCol>
                <a:gridCol w="4237292">
                  <a:extLst>
                    <a:ext uri="{9D8B030D-6E8A-4147-A177-3AD203B41FA5}">
                      <a16:colId xmlns:a16="http://schemas.microsoft.com/office/drawing/2014/main" val="23517945"/>
                    </a:ext>
                  </a:extLst>
                </a:gridCol>
              </a:tblGrid>
              <a:tr h="867255">
                <a:tc>
                  <a:txBody>
                    <a:bodyPr/>
                    <a:lstStyle/>
                    <a:p>
                      <a:pPr algn="ctr"/>
                      <a:r>
                        <a:rPr lang="ro-RO" sz="2400" b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MĂSURI FINANȚATE DIN FEGA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Sume autorizate în perioada</a:t>
                      </a:r>
                      <a:br>
                        <a:rPr lang="ro-RO" sz="2400" b="1" kern="1200" baseline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16.10.2021 – 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</a:t>
                      </a: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.0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.2022</a:t>
                      </a:r>
                    </a:p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(euro)</a:t>
                      </a:r>
                      <a:endParaRPr lang="en-US" sz="2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015995"/>
                  </a:ext>
                </a:extLst>
              </a:tr>
              <a:tr h="486313"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Schema de Plata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Unica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pe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Suprafata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SAPS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23.027.160</a:t>
                      </a:r>
                      <a:endParaRPr lang="ro-RO" sz="24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5014880"/>
                  </a:ext>
                </a:extLst>
              </a:tr>
              <a:tr h="401301"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Schema de Plata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redistributiva</a:t>
                      </a:r>
                      <a:endParaRPr lang="en-US" sz="2000" b="0" kern="1200" dirty="0">
                        <a:solidFill>
                          <a:srgbClr val="002060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3.426.260</a:t>
                      </a:r>
                      <a:endParaRPr lang="ro-RO" sz="24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0046847"/>
                  </a:ext>
                </a:extLst>
              </a:tr>
              <a:tr h="677908"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Schema de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plata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pentru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practici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agricole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benefice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pentru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clima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si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mediu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(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plata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pentru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inverzire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13.775.973</a:t>
                      </a:r>
                      <a:endParaRPr lang="ro-RO" sz="24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4528609"/>
                  </a:ext>
                </a:extLst>
              </a:tr>
              <a:tr h="389109">
                <a:tc>
                  <a:txBody>
                    <a:bodyPr/>
                    <a:lstStyle/>
                    <a:p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Schema de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plata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pentru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tinerii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fermieri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483.767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26706394"/>
                  </a:ext>
                </a:extLst>
              </a:tr>
              <a:tr h="425330">
                <a:tc>
                  <a:txBody>
                    <a:bodyPr/>
                    <a:lstStyle/>
                    <a:p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Sprijinul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cuplat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in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sectorul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zootehnic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- TAURINE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83.437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68083005"/>
                  </a:ext>
                </a:extLst>
              </a:tr>
              <a:tr h="486985">
                <a:tc>
                  <a:txBody>
                    <a:bodyPr/>
                    <a:lstStyle/>
                    <a:p>
                      <a:pPr algn="l"/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Sprijinul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cuplat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in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sectorul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zootehnic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- VACI DE LAPTE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5.109.746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7251031"/>
                  </a:ext>
                </a:extLst>
              </a:tr>
              <a:tr h="392437">
                <a:tc>
                  <a:txBody>
                    <a:bodyPr/>
                    <a:lstStyle/>
                    <a:p>
                      <a:pPr algn="l"/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Sprijinul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cuplat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in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sectorul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zootehnic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- 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1.044.120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3450042"/>
                  </a:ext>
                </a:extLst>
              </a:tr>
              <a:tr h="645921">
                <a:tc>
                  <a:txBody>
                    <a:bodyPr/>
                    <a:lstStyle/>
                    <a:p>
                      <a:pPr algn="l"/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Sprijinul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cuplat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in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sectorul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zootehnic</a:t>
                      </a:r>
                      <a:r>
                        <a:rPr lang="en-US" sz="2000" b="0" kern="1200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- CAPRINE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73.368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4793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15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1EFB7-EE19-4F8A-96D1-967858A4D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503124"/>
              </p:ext>
            </p:extLst>
          </p:nvPr>
        </p:nvGraphicFramePr>
        <p:xfrm>
          <a:off x="585678" y="1580613"/>
          <a:ext cx="11228369" cy="4253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6062">
                  <a:extLst>
                    <a:ext uri="{9D8B030D-6E8A-4147-A177-3AD203B41FA5}">
                      <a16:colId xmlns:a16="http://schemas.microsoft.com/office/drawing/2014/main" val="206825408"/>
                    </a:ext>
                  </a:extLst>
                </a:gridCol>
                <a:gridCol w="4232307">
                  <a:extLst>
                    <a:ext uri="{9D8B030D-6E8A-4147-A177-3AD203B41FA5}">
                      <a16:colId xmlns:a16="http://schemas.microsoft.com/office/drawing/2014/main" val="23517945"/>
                    </a:ext>
                  </a:extLst>
                </a:gridCol>
              </a:tblGrid>
              <a:tr h="1195996">
                <a:tc>
                  <a:txBody>
                    <a:bodyPr/>
                    <a:lstStyle/>
                    <a:p>
                      <a:pPr algn="ctr"/>
                      <a:r>
                        <a:rPr lang="ro-RO" sz="2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MĂSURI FINANȚATE DIN FEGA</a:t>
                      </a:r>
                      <a:endParaRPr lang="en-US" sz="2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Sume autorizate în perioada</a:t>
                      </a:r>
                      <a:br>
                        <a:rPr lang="ro-RO" sz="2400" b="1" kern="1200" baseline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16.10.2021 – 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23.06</a:t>
                      </a: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.2022</a:t>
                      </a:r>
                    </a:p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(euro)</a:t>
                      </a:r>
                      <a:endParaRPr lang="en-US" sz="2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015995"/>
                  </a:ext>
                </a:extLst>
              </a:tr>
              <a:tr h="78345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4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Lapte in scoli si masuri educative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405.188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5014880"/>
                  </a:ext>
                </a:extLst>
              </a:tr>
              <a:tr h="717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24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Fructe in scoli si masuri educativ</a:t>
                      </a:r>
                      <a:r>
                        <a:rPr lang="ro-RO" sz="24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</a:t>
                      </a:r>
                      <a:endParaRPr lang="it-IT" sz="24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214.774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20046847"/>
                  </a:ext>
                </a:extLst>
              </a:tr>
              <a:tr h="66739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24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Distilarea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subproduselor</a:t>
                      </a:r>
                      <a:r>
                        <a:rPr lang="en-US" sz="24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viticole</a:t>
                      </a:r>
                      <a:endParaRPr lang="en-US" sz="24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3.766.436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9522">
                <a:tc>
                  <a:txBody>
                    <a:bodyPr/>
                    <a:lstStyle/>
                    <a:p>
                      <a:pPr algn="l"/>
                      <a:r>
                        <a:rPr lang="ro-RO" sz="2400" b="1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Total FE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GA </a:t>
                      </a:r>
                      <a:r>
                        <a:rPr lang="ro-RO" sz="2400" b="1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</a:p>
                    <a:p>
                      <a:pPr algn="r"/>
                      <a:r>
                        <a:rPr lang="ro-RO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î</a:t>
                      </a:r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4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perioada</a:t>
                      </a:r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 octombrie 202</a:t>
                      </a:r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o-RO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 </a:t>
                      </a:r>
                      <a:r>
                        <a:rPr lang="en-US" sz="24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iunie</a:t>
                      </a:r>
                      <a:r>
                        <a:rPr lang="ro-RO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202</a:t>
                      </a:r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o-RO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4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51.410.229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4528609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412AC583-2F75-4865-994C-01DFCA1F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266"/>
          </a:xfrm>
        </p:spPr>
        <p:txBody>
          <a:bodyPr>
            <a:noAutofit/>
          </a:bodyPr>
          <a:lstStyle/>
          <a:p>
            <a:pPr algn="ctr"/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MĂSURI IMPLEMENTATE DE CENTRUL JUDEȚEAN </a:t>
            </a:r>
            <a:b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APIA BOTOȘANI DIN FE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GA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 ȘI PLĂȚI AUTORIZATE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896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E1EFB7-EE19-4F8A-96D1-967858A4D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678143"/>
              </p:ext>
            </p:extLst>
          </p:nvPr>
        </p:nvGraphicFramePr>
        <p:xfrm>
          <a:off x="492862" y="1573402"/>
          <a:ext cx="11504066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1522">
                  <a:extLst>
                    <a:ext uri="{9D8B030D-6E8A-4147-A177-3AD203B41FA5}">
                      <a16:colId xmlns:a16="http://schemas.microsoft.com/office/drawing/2014/main" val="206825408"/>
                    </a:ext>
                  </a:extLst>
                </a:gridCol>
                <a:gridCol w="4352544">
                  <a:extLst>
                    <a:ext uri="{9D8B030D-6E8A-4147-A177-3AD203B41FA5}">
                      <a16:colId xmlns:a16="http://schemas.microsoft.com/office/drawing/2014/main" val="23517945"/>
                    </a:ext>
                  </a:extLst>
                </a:gridCol>
              </a:tblGrid>
              <a:tr h="988703">
                <a:tc>
                  <a:txBody>
                    <a:bodyPr/>
                    <a:lstStyle/>
                    <a:p>
                      <a:pPr algn="ctr"/>
                      <a:r>
                        <a:rPr lang="ro-RO" sz="2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MĂSURI FINANȚATE DIN FEADR</a:t>
                      </a:r>
                      <a:endParaRPr lang="en-US" sz="2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Sume autorizate în perioada</a:t>
                      </a:r>
                      <a:br>
                        <a:rPr lang="ro-RO" sz="2400" b="1" kern="1200" baseline="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</a:b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16.10.2021 – 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</a:t>
                      </a: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.0</a:t>
                      </a:r>
                      <a:r>
                        <a:rPr lang="en-US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.2022</a:t>
                      </a:r>
                    </a:p>
                    <a:p>
                      <a:pPr algn="ctr"/>
                      <a:r>
                        <a:rPr lang="ro-RO" sz="2400" b="1" kern="12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(euro)</a:t>
                      </a:r>
                      <a:endParaRPr lang="en-US" sz="2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2015995"/>
                  </a:ext>
                </a:extLst>
              </a:tr>
              <a:tr h="3542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Măsura 1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0</a:t>
                      </a:r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- Agromediu şi climă 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322.965</a:t>
                      </a:r>
                      <a:endParaRPr lang="ro-RO" sz="24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5014880"/>
                  </a:ext>
                </a:extLst>
              </a:tr>
              <a:tr h="3542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Măsura 11 - Agricultură ecologică 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2.476.544</a:t>
                      </a:r>
                      <a:endParaRPr lang="ro-RO" sz="24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0046847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Măsura 13 - Plăţi pentru zone care se confruntă cu constrângeri naturale sau cu alte constrângeri specifice 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3.369</a:t>
                      </a:r>
                      <a:endParaRPr lang="ro-RO" sz="24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4528609"/>
                  </a:ext>
                </a:extLst>
              </a:tr>
              <a:tr h="34967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Măsura 14 - 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Pl</a:t>
                      </a:r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ăţ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privind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bun</a:t>
                      </a:r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ă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starea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animalelor</a:t>
                      </a:r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671.171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706394"/>
                  </a:ext>
                </a:extLst>
              </a:tr>
              <a:tr h="61789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Măsura 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15</a:t>
                      </a:r>
                      <a:r>
                        <a:rPr lang="ro-RO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Servicii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silvomediu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servicii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climatice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și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conservarea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pădurilor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submasura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15.1 -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Plati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pentru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angajamente</a:t>
                      </a:r>
                      <a:r>
                        <a:rPr lang="en-US" sz="2000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000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silvomediu</a:t>
                      </a:r>
                      <a:endParaRPr lang="en-US" sz="2000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Trebuchet MS" panose="020B0603020202020204" pitchFamily="34" charset="0"/>
                        </a:rPr>
                        <a:t>7.676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083005"/>
                  </a:ext>
                </a:extLst>
              </a:tr>
              <a:tr h="667568">
                <a:tc>
                  <a:txBody>
                    <a:bodyPr/>
                    <a:lstStyle/>
                    <a:p>
                      <a:pPr algn="l"/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Total FEADR 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+ </a:t>
                      </a:r>
                      <a:r>
                        <a:rPr lang="en-US" sz="20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cofinan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țare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buget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na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țional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/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î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n </a:t>
                      </a:r>
                      <a:r>
                        <a:rPr lang="en-US" sz="20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perioada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16 octombrie 202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23 </a:t>
                      </a:r>
                      <a:r>
                        <a:rPr lang="en-US" sz="2000" b="1" kern="1200" dirty="0" err="1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iunie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202</a:t>
                      </a:r>
                      <a:r>
                        <a:rPr lang="en-US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ro-RO" sz="20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20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3.481.725</a:t>
                      </a:r>
                      <a:endParaRPr lang="ro-RO" sz="2400" b="1" kern="1200" dirty="0">
                        <a:solidFill>
                          <a:srgbClr val="00206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251031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E92085B3-4143-45B6-963E-B5F3BEA972A4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8662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MĂSURI IMPLEMENTATE DE CENTRUL JUDEȚEAN </a:t>
            </a:r>
            <a:b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</a:b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APIA BOTOȘANI DIN FE</a:t>
            </a:r>
            <a:r>
              <a:rPr lang="en-US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A</a:t>
            </a:r>
            <a:r>
              <a:rPr lang="ro-RO" sz="3200" b="1" dirty="0">
                <a:solidFill>
                  <a:srgbClr val="002060"/>
                </a:solidFill>
                <a:latin typeface="Trebuchet MS" panose="020B0603020202020204" pitchFamily="34" charset="0"/>
              </a:rPr>
              <a:t>DR ȘI PLĂȚI AUTORIZATE</a:t>
            </a:r>
            <a:endParaRPr lang="en-US" sz="32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20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1214</Words>
  <Application>Microsoft Office PowerPoint</Application>
  <PresentationFormat>Widescreen</PresentationFormat>
  <Paragraphs>160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Trebuchet MS</vt:lpstr>
      <vt:lpstr>Wingdings</vt:lpstr>
      <vt:lpstr>Office Theme</vt:lpstr>
      <vt:lpstr>Ministerul Agriculturii şi Dezvoltării Rurale  AGENȚIA DE PLĂȚI ȘI INTERVENȚIE PENTRU AGRICULTURĂ </vt:lpstr>
      <vt:lpstr>CENTRUL JUDEȚEAN APIA BOTOȘANI</vt:lpstr>
      <vt:lpstr>PowerPoint Presentation</vt:lpstr>
      <vt:lpstr>CAMPANIA DE PRIMIRE CERERI 2022</vt:lpstr>
      <vt:lpstr>PowerPoint Presentation</vt:lpstr>
      <vt:lpstr> NOI MĂSURI DE SPRIJIN  PENTRU FERMIERI ÎN 2022 </vt:lpstr>
      <vt:lpstr>MĂSURI IMPLEMENTATE DE CENTRUL JUDEȚEAN  APIA BOTOȘANI DIN FEGA ȘI PLĂȚI AUTORIZATE</vt:lpstr>
      <vt:lpstr>MĂSURI IMPLEMENTATE DE CENTRUL JUDEȚEAN  APIA BOTOȘANI DIN FEGA ȘI PLĂȚI AUTORIZATE</vt:lpstr>
      <vt:lpstr>PowerPoint Presentation</vt:lpstr>
      <vt:lpstr>MĂSURI IMPLEMENTATE DE CENTRUL JUDEȚEAN  APIA BOTOȘANI DIN BGETUL NAȚIONAL ȘI PLĂȚI AUTORIZATE</vt:lpstr>
      <vt:lpstr>MĂSURI IMPLEMENTATE DE CENTRUL JUDEȚEAN  APIA BOTOȘANI DIN BGETUL NAȚIONAL ȘI PLĂȚI AUTORIZATE</vt:lpstr>
      <vt:lpstr>NOUA PERIOADĂ DE PROGRAMARE</vt:lpstr>
      <vt:lpstr>NOUA PERIOADĂ DE PROGRAMARE (2)</vt:lpstr>
      <vt:lpstr>APIA - MEREU ALĂTURI DE FERMIERI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Ministerul Agriculturii şi Dezvoltării Rurale  AGENȚIA DE PLĂȚI ȘI INTERVENȚIE PENTRU AGRICULTURĂ  Sprijin financiar acordat fermierilor prin măsurile gestionate din PNDR</dc:title>
  <dc:creator>Raluca Daminescu</dc:creator>
  <cp:lastModifiedBy>Svetlana Durnea</cp:lastModifiedBy>
  <cp:revision>146</cp:revision>
  <dcterms:created xsi:type="dcterms:W3CDTF">2020-01-10T11:29:19Z</dcterms:created>
  <dcterms:modified xsi:type="dcterms:W3CDTF">2022-06-22T12:46:21Z</dcterms:modified>
</cp:coreProperties>
</file>