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64" r:id="rId7"/>
    <p:sldId id="272" r:id="rId8"/>
    <p:sldId id="277" r:id="rId9"/>
    <p:sldId id="260" r:id="rId10"/>
    <p:sldId id="265" r:id="rId11"/>
  </p:sldIdLst>
  <p:sldSz cx="12192000" cy="6858000"/>
  <p:notesSz cx="6797675" cy="9926638"/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05" autoAdjust="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3-21T12:42:11.52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B53633-60D0-40CB-AF17-B0621CCEBEA9}" type="datetime1">
              <a:rPr lang="ro-RO" smtClean="0"/>
              <a:t>25.08.2022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467E79-5458-4DBA-9EF1-A2AD4218AA5C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/>
              <a:t>Faceți clic pentru a edita stilul de subtitlu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B982E9-D9DE-4159-8C92-79B53714968D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ED73E-42B5-4CD6-81E5-7A03EED8C34B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F2B2FC-025A-49DE-943E-52E4AAD6CC8F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in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dirty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A281B-C992-49CE-94BB-63B8F1C4B5F3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  <p:sp>
        <p:nvSpPr>
          <p:cNvPr id="13" name="Casetă text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o-RO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„</a:t>
            </a:r>
          </a:p>
        </p:txBody>
      </p:sp>
      <p:sp>
        <p:nvSpPr>
          <p:cNvPr id="14" name="Casetă text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o-RO" sz="8000" noProof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87E1E8-6DA7-41D8-84B4-DF1093EA6A1A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in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u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7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8" name="Substituent text 3"/>
          <p:cNvSpPr>
            <a:spLocks noGrp="1"/>
          </p:cNvSpPr>
          <p:nvPr>
            <p:ph type="body" sz="half" idx="15" hasCustomPrompt="1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9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10" name="Substituent text 3"/>
          <p:cNvSpPr>
            <a:spLocks noGrp="1"/>
          </p:cNvSpPr>
          <p:nvPr>
            <p:ph type="body" sz="half" idx="16" hasCustomPrompt="1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11" name="Substituent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12" name="Substituent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BD78EF-F774-4D8D-A41E-2CAB28AB322B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in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u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9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20" name="Substituent imagine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21" name="Substituent text 3"/>
          <p:cNvSpPr>
            <a:spLocks noGrp="1"/>
          </p:cNvSpPr>
          <p:nvPr>
            <p:ph type="body" sz="half" idx="18" hasCustomPrompt="1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22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23" name="Substituent imagine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24" name="Substituent text 3"/>
          <p:cNvSpPr>
            <a:spLocks noGrp="1"/>
          </p:cNvSpPr>
          <p:nvPr>
            <p:ph type="body" sz="half" idx="19" hasCustomPrompt="1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25" name="Substituent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26" name="Substituent imagine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27" name="Substituent text 3"/>
          <p:cNvSpPr>
            <a:spLocks noGrp="1"/>
          </p:cNvSpPr>
          <p:nvPr>
            <p:ph type="body" sz="half" idx="20" hasCustomPrompt="1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918A1A-60AD-4211-82C5-4361EAA4D96E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o-RO" dirty="0"/>
              <a:t>Clic pentru editare stil titlu Coordonator</a:t>
            </a:r>
          </a:p>
        </p:txBody>
      </p:sp>
      <p:sp>
        <p:nvSpPr>
          <p:cNvPr id="11" name="Substituent text vertical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noProof="0" dirty="0"/>
              <a:t>Faceți clic pentru a edita stilurile de text coordonator</a:t>
            </a:r>
            <a:endParaRPr lang="ro-RO" dirty="0"/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F69D62-0768-484A-8134-3ACC685C2A29}" type="datetime1">
              <a:rPr lang="ro-RO" smtClean="0"/>
              <a:t>25.08.2022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8" name="Substituent text vertical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>
            <a:lvl1pPr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noProof="0" dirty="0"/>
              <a:t>Faceți clic pentru a edita stilurile de </a:t>
            </a:r>
            <a:r>
              <a:rPr lang="ro-RO" noProof="0"/>
              <a:t>text coordonator</a:t>
            </a:r>
            <a:endParaRPr lang="ro-RO"/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C148E4-E8FA-4287-B3DE-44C98DF7BA7F}" type="datetime1">
              <a:rPr lang="ro-RO" smtClean="0"/>
              <a:t>25.08.2022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C9955-0A40-4FB9-ABD8-B5DA58282D5E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o-RO" noProof="0"/>
              <a:t>Clic pentru editare stil titlu Coordonator</a:t>
            </a:r>
          </a:p>
        </p:txBody>
      </p:sp>
      <p:sp>
        <p:nvSpPr>
          <p:cNvPr id="12" name="Substituent conținut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42886-4F91-4779-873C-CBF7188D18EA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556078-FE05-4FF1-903D-37F864F952B8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u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2" name="Substituent conținut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13" name="Substituent conținut 3"/>
          <p:cNvSpPr>
            <a:spLocks noGrp="1"/>
          </p:cNvSpPr>
          <p:nvPr>
            <p:ph sz="quarter" idx="14" hasCustomPrompt="1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71BCE-460A-4389-9D97-747CE9148D5F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in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u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12" name="Substituent conținut 3"/>
          <p:cNvSpPr>
            <a:spLocks noGrp="1"/>
          </p:cNvSpPr>
          <p:nvPr>
            <p:ph sz="quarter" idx="13" hasCustomPrompt="1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13" name="Substituent conținut 5"/>
          <p:cNvSpPr>
            <a:spLocks noGrp="1"/>
          </p:cNvSpPr>
          <p:nvPr>
            <p:ph sz="quarter" idx="14" hasCustomPrompt="1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0E2A17-795A-4F82-8DA9-2631346B6F8D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in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F49AC-3EDE-4708-AC1F-91BCAA9953A5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999FBF-2B63-4037-8879-CF12C27E4D86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in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10" name="Substituent conținut 2"/>
          <p:cNvSpPr>
            <a:spLocks noGrp="1"/>
          </p:cNvSpPr>
          <p:nvPr>
            <p:ph sz="quarter" idx="13" hasCustomPrompt="1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ro-RO" noProof="0"/>
              <a:t>Faceți clic pentru a edita stilurile de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BA01B9-83F0-415F-838C-69D32D965788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ro-RO" noProof="0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D48E7C-C1C8-466C-86DC-9C2D2FE1526E}" type="datetime1">
              <a:rPr lang="ro-RO" noProof="0" smtClean="0"/>
              <a:t>25.08.2022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o-RO" noProof="0" smtClean="0"/>
              <a:t>‹#›</a:t>
            </a:fld>
            <a:endParaRPr lang="ro-RO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in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noProof="0" dirty="0"/>
              <a:t>Clic pentru editare stil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/>
              <a:t>Faceți clic pentru a edita stilurile de text coordonator</a:t>
            </a:r>
          </a:p>
          <a:p>
            <a:pPr lvl="1" rtl="0"/>
            <a:r>
              <a:rPr lang="ro-RO" noProof="0" dirty="0"/>
              <a:t>Al doilea nivel</a:t>
            </a:r>
          </a:p>
          <a:p>
            <a:pPr lvl="2" rtl="0"/>
            <a:r>
              <a:rPr lang="ro-RO" noProof="0" dirty="0"/>
              <a:t>Al treilea nivel</a:t>
            </a:r>
          </a:p>
          <a:p>
            <a:pPr lvl="3" rtl="0"/>
            <a:r>
              <a:rPr lang="ro-RO" noProof="0" dirty="0"/>
              <a:t>Al patrulea nivel</a:t>
            </a:r>
          </a:p>
          <a:p>
            <a:pPr lvl="4" rtl="0"/>
            <a:r>
              <a:rPr lang="ro-RO" noProof="0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21D087D8-A4FF-4F12-8DC8-7B3CD2AC9D26}" type="datetime1">
              <a:rPr lang="ro-RO" noProof="0" smtClean="0"/>
              <a:t>25.08.2022</a:t>
            </a:fld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ro-RO" noProof="0" smtClean="0"/>
              <a:pPr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Dreptunghi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" name="Imagin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reptunghi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Imagine 4" descr="Placă Petri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ro-R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EVOLUȚIA CAZURILOR SARS COV-2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 rtlCol="0">
            <a:normAutofit/>
          </a:bodyPr>
          <a:lstStyle/>
          <a:p>
            <a:pPr rtl="0"/>
            <a:r>
              <a:rPr lang="ro-RO" dirty="0"/>
              <a:t>Județul </a:t>
            </a:r>
            <a:r>
              <a:rPr lang="ro-RO" dirty="0" err="1"/>
              <a:t>botoșani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69A09C3C-83D4-4597-AB7B-543E67F1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20" y="2372809"/>
            <a:ext cx="4676172" cy="2257063"/>
          </a:xfrm>
        </p:spPr>
        <p:txBody>
          <a:bodyPr>
            <a:normAutofit/>
          </a:bodyPr>
          <a:lstStyle/>
          <a:p>
            <a:r>
              <a:rPr lang="ro-RO" sz="1400" dirty="0" err="1"/>
              <a:t>Directia</a:t>
            </a:r>
            <a:r>
              <a:rPr lang="ro-RO" sz="1400" dirty="0"/>
              <a:t> de Sănătate Publică </a:t>
            </a:r>
            <a:r>
              <a:rPr lang="ro-RO" sz="1400" dirty="0" err="1"/>
              <a:t>botoșani</a:t>
            </a:r>
            <a:r>
              <a:rPr lang="ro-RO" sz="1400" dirty="0"/>
              <a:t> este o instituție publică, serviciu public deconcentrat cu personalitate juridică, subordonată ministerului sănătății, care își desfășoară activitatea pe teritoriul județului </a:t>
            </a:r>
            <a:r>
              <a:rPr lang="ro-RO" sz="1400" dirty="0" err="1"/>
              <a:t>botoȘani</a:t>
            </a:r>
            <a:r>
              <a:rPr lang="ro-RO" sz="1400" dirty="0"/>
              <a:t> în scopul realizării politicilor și programelor </a:t>
            </a:r>
            <a:r>
              <a:rPr lang="ro-RO" sz="1400" dirty="0" err="1"/>
              <a:t>naȚionale</a:t>
            </a:r>
            <a:r>
              <a:rPr lang="ro-RO" sz="1400" dirty="0"/>
              <a:t> de sănătate publică, a activității de medicină preventivă și a inspecției sanitare de stat, a monitorizării stării de sănătate și a organizării statisticii de sănătate, precum și a planificării și derulării investițiilor finanțate de la bugetul de stat pentru sectorul de sănătate.</a:t>
            </a:r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7E3C096E-ACC3-44FB-A8FE-EC52B746C4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8413" y="1134004"/>
            <a:ext cx="6199187" cy="4132791"/>
          </a:xfrm>
        </p:spPr>
      </p:pic>
    </p:spTree>
    <p:extLst>
      <p:ext uri="{BB962C8B-B14F-4D97-AF65-F5344CB8AC3E}">
        <p14:creationId xmlns:p14="http://schemas.microsoft.com/office/powerpoint/2010/main" val="302155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Dreptunghi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Imagine 3" descr="Laborator de științe">
            <a:extLst>
              <a:ext uri="{FF2B5EF4-FFF2-40B4-BE49-F238E27FC236}">
                <a16:creationId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890547" y="1613134"/>
            <a:ext cx="4881593" cy="4646841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Imagin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u 1">
            <a:extLst>
              <a:ext uri="{FF2B5EF4-FFF2-40B4-BE49-F238E27FC236}">
                <a16:creationId xmlns:a16="http://schemas.microsoft.com/office/drawing/2014/main" id="{C89BB83D-F854-4DB9-ABBF-9B868F224370}"/>
              </a:ext>
            </a:extLst>
          </p:cNvPr>
          <p:cNvSpPr txBox="1">
            <a:spLocks/>
          </p:cNvSpPr>
          <p:nvPr/>
        </p:nvSpPr>
        <p:spPr>
          <a:xfrm>
            <a:off x="2074196" y="488430"/>
            <a:ext cx="8682816" cy="912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o-RO" sz="2600" b="1" dirty="0"/>
              <a:t>PERIOADA 15.07.2022 – 14.08.2022</a:t>
            </a:r>
          </a:p>
        </p:txBody>
      </p:sp>
      <p:sp>
        <p:nvSpPr>
          <p:cNvPr id="11" name="Dreptunghi: colțuri rotunjite 10">
            <a:extLst>
              <a:ext uri="{FF2B5EF4-FFF2-40B4-BE49-F238E27FC236}">
                <a16:creationId xmlns:a16="http://schemas.microsoft.com/office/drawing/2014/main" id="{C5D2F5FA-8E6C-483B-B447-2F79429458EF}"/>
              </a:ext>
            </a:extLst>
          </p:cNvPr>
          <p:cNvSpPr/>
          <p:nvPr/>
        </p:nvSpPr>
        <p:spPr>
          <a:xfrm>
            <a:off x="7548308" y="3936554"/>
            <a:ext cx="2867523" cy="1248826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/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Perioada cu cele mai multe infectări:</a:t>
            </a:r>
          </a:p>
          <a:p>
            <a:pPr algn="ctr"/>
            <a:endParaRPr lang="ro-R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27.07.2022 – 08.08.2022</a:t>
            </a:r>
            <a:endParaRPr lang="ro-RO" b="1" dirty="0"/>
          </a:p>
        </p:txBody>
      </p:sp>
      <p:sp>
        <p:nvSpPr>
          <p:cNvPr id="18" name="Dreptunghi: colțuri rotunjite 17">
            <a:extLst>
              <a:ext uri="{FF2B5EF4-FFF2-40B4-BE49-F238E27FC236}">
                <a16:creationId xmlns:a16="http://schemas.microsoft.com/office/drawing/2014/main" id="{E363A20B-F781-4056-9A2A-0DA3461C3511}"/>
              </a:ext>
            </a:extLst>
          </p:cNvPr>
          <p:cNvSpPr/>
          <p:nvPr/>
        </p:nvSpPr>
        <p:spPr>
          <a:xfrm>
            <a:off x="9089228" y="2013797"/>
            <a:ext cx="2867523" cy="115851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/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Numărul de decese datorate infecției</a:t>
            </a:r>
          </a:p>
          <a:p>
            <a:pPr algn="ctr"/>
            <a:endParaRPr lang="ro-R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ro-RO" b="1" dirty="0"/>
          </a:p>
          <a:p>
            <a:endParaRPr lang="ro-RO" dirty="0"/>
          </a:p>
        </p:txBody>
      </p:sp>
      <p:sp>
        <p:nvSpPr>
          <p:cNvPr id="15" name="Dreptunghi: colțuri rotunjite 14">
            <a:extLst>
              <a:ext uri="{FF2B5EF4-FFF2-40B4-BE49-F238E27FC236}">
                <a16:creationId xmlns:a16="http://schemas.microsoft.com/office/drawing/2014/main" id="{72F5D84E-EDD8-42BF-B76E-072924BEE38B}"/>
              </a:ext>
            </a:extLst>
          </p:cNvPr>
          <p:cNvSpPr/>
          <p:nvPr/>
        </p:nvSpPr>
        <p:spPr>
          <a:xfrm>
            <a:off x="5885873" y="2026731"/>
            <a:ext cx="2867523" cy="115851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Numărul total de cazuri</a:t>
            </a:r>
          </a:p>
          <a:p>
            <a:pPr algn="ctr">
              <a:lnSpc>
                <a:spcPct val="150000"/>
              </a:lnSpc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tăText 7">
            <a:extLst>
              <a:ext uri="{FF2B5EF4-FFF2-40B4-BE49-F238E27FC236}">
                <a16:creationId xmlns:a16="http://schemas.microsoft.com/office/drawing/2014/main" id="{9ECBF143-105F-4C77-A2A3-DF9DBCBC486E}"/>
              </a:ext>
            </a:extLst>
          </p:cNvPr>
          <p:cNvSpPr txBox="1"/>
          <p:nvPr/>
        </p:nvSpPr>
        <p:spPr>
          <a:xfrm>
            <a:off x="1207008" y="1856232"/>
            <a:ext cx="9107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/>
              <a:t>	</a:t>
            </a:r>
            <a:r>
              <a:rPr lang="ro-RO" sz="2000" dirty="0"/>
              <a:t>Testarea pentru confirmarea infecției s-a realizat la nivelul unităților sanitare, spitale, laboratoare, medici de familie și sediul DSP. Sunt validate atât testele PCR cât și testele rapide omologate.</a:t>
            </a:r>
          </a:p>
          <a:p>
            <a:pPr algn="just"/>
            <a:r>
              <a:rPr lang="ro-RO" sz="2000" dirty="0"/>
              <a:t>	</a:t>
            </a:r>
          </a:p>
          <a:p>
            <a:pPr algn="just"/>
            <a:r>
              <a:rPr lang="ro-RO" sz="2000" dirty="0"/>
              <a:t>	Pentru persoanele confirmate cu infecție COVID-19 se recomandă izolare la domiciliu 5 zile pentru persoanele vaccinate și 7 zile pentru persoanele nevaccinate. Se recomandă purtarea </a:t>
            </a:r>
            <a:r>
              <a:rPr lang="ro-RO" sz="2000" dirty="0" err="1"/>
              <a:t>măstii</a:t>
            </a:r>
            <a:r>
              <a:rPr lang="ro-RO" sz="2000" dirty="0"/>
              <a:t> medicale în spațiile închise, spațiile aglomerate și apelarea serviciilor medicale la primele semne de boală sau în cazul contactului cu persoane confirmate.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8858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tăText 7">
            <a:extLst>
              <a:ext uri="{FF2B5EF4-FFF2-40B4-BE49-F238E27FC236}">
                <a16:creationId xmlns:a16="http://schemas.microsoft.com/office/drawing/2014/main" id="{9ECBF143-105F-4C77-A2A3-DF9DBCBC486E}"/>
              </a:ext>
            </a:extLst>
          </p:cNvPr>
          <p:cNvSpPr txBox="1"/>
          <p:nvPr/>
        </p:nvSpPr>
        <p:spPr>
          <a:xfrm>
            <a:off x="1139952" y="1435608"/>
            <a:ext cx="99120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/>
              <a:t>	</a:t>
            </a:r>
            <a:r>
              <a:rPr lang="ro-RO" sz="2000" dirty="0"/>
              <a:t>Localitățile cu cele mai mari incidențe au fost Sulița, Mun. Botoșani, Ibănești, Cristești, Vorona. Nu a fost dispusă </a:t>
            </a:r>
            <a:r>
              <a:rPr lang="ro-RO" sz="2000" dirty="0" err="1"/>
              <a:t>carantinarea</a:t>
            </a:r>
            <a:r>
              <a:rPr lang="ro-RO" sz="2000" dirty="0"/>
              <a:t> niciunei localități dar au fost făcute recomandări atât către populație cât și către medicii de familie din teritoriu pentru a limita creșterea numărului de cazuri.</a:t>
            </a:r>
          </a:p>
          <a:p>
            <a:pPr algn="just"/>
            <a:endParaRPr lang="ro-RO" sz="2000" dirty="0"/>
          </a:p>
          <a:p>
            <a:pPr algn="just"/>
            <a:r>
              <a:rPr lang="ro-RO" sz="2000" dirty="0"/>
              <a:t>	În această perioadă au fost identificate și monitorizate un număr de 31 de focare în unități sanitare, UAMS-uri, instituții sau unități de producție și 23 de focare de familie.</a:t>
            </a:r>
          </a:p>
          <a:p>
            <a:pPr algn="just"/>
            <a:endParaRPr lang="ro-RO" sz="2000" dirty="0"/>
          </a:p>
          <a:p>
            <a:pPr algn="just"/>
            <a:r>
              <a:rPr lang="ro-RO" sz="2000" dirty="0"/>
              <a:t>	În prezent se observă o tendință de scădere a numărului de infectări, atât la nivelul județului cât și național.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5437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in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in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Dreptunghi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2" name="Imagin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ubstituent imagine 5" descr="Laborator de științe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1" y="329184"/>
            <a:ext cx="6915340" cy="6528816"/>
          </a:xfrm>
          <a:prstGeom prst="rect">
            <a:avLst/>
          </a:prstGeom>
        </p:spPr>
      </p:pic>
      <p:sp>
        <p:nvSpPr>
          <p:cNvPr id="54" name="Dreptunghi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6" name="Imagin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50AC7FB1-94AA-4391-A284-678FD4673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4374" y="130626"/>
            <a:ext cx="5266831" cy="933307"/>
          </a:xfrm>
        </p:spPr>
        <p:txBody>
          <a:bodyPr/>
          <a:lstStyle/>
          <a:p>
            <a:r>
              <a:rPr lang="ro-RO" b="1" u="sng" dirty="0"/>
              <a:t>Statistică </a:t>
            </a:r>
            <a:r>
              <a:rPr lang="ro-RO" b="1" u="sng" dirty="0" err="1"/>
              <a:t>sars</a:t>
            </a:r>
            <a:r>
              <a:rPr lang="ro-RO" b="1" u="sng" dirty="0"/>
              <a:t> cov-2 15.07.2022 – 14.08.2022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342FE0B2-6F60-41CC-BEC4-07DCCA026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717" y="785697"/>
            <a:ext cx="5152206" cy="60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in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in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Dreptunghi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8" name="Imagin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reptunghi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2" name="Imagin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673" y="274848"/>
            <a:ext cx="7352124" cy="5353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Reprezentare grafică</a:t>
            </a:r>
          </a:p>
        </p:txBody>
      </p:sp>
      <p:pic>
        <p:nvPicPr>
          <p:cNvPr id="14" name="Substituent conținut 5" descr="Formulă">
            <a:extLst>
              <a:ext uri="{FF2B5EF4-FFF2-40B4-BE49-F238E27FC236}">
                <a16:creationId xmlns:a16="http://schemas.microsoft.com/office/drawing/2014/main" id="{7253BF8A-82A6-4C16-BE59-5235F4E62C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9ED4A086-D437-47E3-BEBE-412448868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051" y="1243355"/>
            <a:ext cx="7788159" cy="55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icătură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92_TF33443810_Win32" id="{70BF37F3-4D9E-430F-9B3D-3C328C9177FB}" vid="{5F8891A6-E4F9-43A3-836D-F7691970DEC7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A7D41-7EBD-45D7-AFB8-22EF4BFA6BA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Proiectare de laborator</Template>
  <TotalTime>0</TotalTime>
  <Words>319</Words>
  <Application>Microsoft Office PowerPoint</Application>
  <PresentationFormat>Ecran lat</PresentationFormat>
  <Paragraphs>26</Paragraphs>
  <Slides>7</Slides>
  <Notes>4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Picătură</vt:lpstr>
      <vt:lpstr>EVOLUȚIA CAZURILOR SARS COV-2</vt:lpstr>
      <vt:lpstr>Directia de Sănătate Publică botoșani este o instituție publică, serviciu public deconcentrat cu personalitate juridică, subordonată ministerului sănătății, care își desfășoară activitatea pe teritoriul județului botoȘani în scopul realizării politicilor și programelor naȚionale de sănătate publică, a activității de medicină preventivă și a inspecției sanitare de stat, a monitorizării stării de sănătate și a organizării statisticii de sănătate, precum și a planificării și derulării investițiilor finanțate de la bugetul de stat pentru sectorul de sănătate.</vt:lpstr>
      <vt:lpstr>Prezentare PowerPoint</vt:lpstr>
      <vt:lpstr>Prezentare PowerPoint</vt:lpstr>
      <vt:lpstr>Prezentare PowerPoint</vt:lpstr>
      <vt:lpstr>Prezentare PowerPoint</vt:lpstr>
      <vt:lpstr>Reprezentare grafică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2022-03-21T09:58:09Z</dcterms:created>
  <dcterms:modified xsi:type="dcterms:W3CDTF">2022-08-25T08:19:39Z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