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73" r:id="rId3"/>
    <p:sldId id="301" r:id="rId4"/>
    <p:sldId id="276" r:id="rId5"/>
    <p:sldId id="287" r:id="rId6"/>
    <p:sldId id="295" r:id="rId7"/>
    <p:sldId id="297" r:id="rId8"/>
    <p:sldId id="298" r:id="rId9"/>
    <p:sldId id="299" r:id="rId10"/>
    <p:sldId id="277" r:id="rId11"/>
    <p:sldId id="294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2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090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393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02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609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44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854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211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467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805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38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284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7B4C-3555-4AEE-8C13-D380C4CD9DDD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A3A58-7669-4010-A122-9E20B5C9C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504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ia.org.r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facebook.com/apia.agricultur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07918"/>
            <a:ext cx="10856495" cy="96252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Ministerul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Agriculturii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ş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i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Dezvolt</a:t>
            </a:r>
            <a:r>
              <a:rPr lang="ro-RO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rii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Rurale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AGEN</a:t>
            </a:r>
            <a:r>
              <a:rPr lang="ro-RO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ȚIA DE PLĂȚI ȘI INTERVENȚIE PENTRU </a:t>
            </a:r>
            <a:r>
              <a:rPr lang="ro-RO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AGRICULTURĂ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b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Centrul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judetean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Botosani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60993"/>
            <a:ext cx="10515600" cy="29159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Informatii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privind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subventiile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europene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si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nationale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derulate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prin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APIA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Centrul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judetean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Botosani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in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anul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2022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2400" b="1" i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Botosani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, 20 </a:t>
            </a:r>
            <a:r>
              <a:rPr lang="en-US" sz="2400" b="1" i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decembrie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2022</a:t>
            </a:r>
            <a:endParaRPr lang="en-US" sz="2400" b="1" i="1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sz="3600" i="1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3671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D8088D-7D4F-4B5D-9F38-3D094E90C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63" y="192505"/>
            <a:ext cx="10635915" cy="834190"/>
          </a:xfrm>
        </p:spPr>
        <p:txBody>
          <a:bodyPr>
            <a:noAutofit/>
          </a:bodyPr>
          <a:lstStyle/>
          <a:p>
            <a:pPr algn="ctr"/>
            <a: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MĂSURI IMPLEMENTATE DE CENTRUL JUDEȚEAN </a:t>
            </a:r>
            <a:b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APIA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BOTOSANI </a:t>
            </a:r>
            <a: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DIN FEADR ȘI PLĂȚI EFECTUATE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84E1EFB7-EE19-4F8A-96D1-967858A4D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47227536"/>
              </p:ext>
            </p:extLst>
          </p:nvPr>
        </p:nvGraphicFramePr>
        <p:xfrm>
          <a:off x="786063" y="1171075"/>
          <a:ext cx="11004883" cy="5481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2016">
                  <a:extLst>
                    <a:ext uri="{9D8B030D-6E8A-4147-A177-3AD203B41FA5}">
                      <a16:colId xmlns="" xmlns:a16="http://schemas.microsoft.com/office/drawing/2014/main" val="206825408"/>
                    </a:ext>
                  </a:extLst>
                </a:gridCol>
                <a:gridCol w="3272867">
                  <a:extLst>
                    <a:ext uri="{9D8B030D-6E8A-4147-A177-3AD203B41FA5}">
                      <a16:colId xmlns="" xmlns:a16="http://schemas.microsoft.com/office/drawing/2014/main" val="23517945"/>
                    </a:ext>
                  </a:extLst>
                </a:gridCol>
              </a:tblGrid>
              <a:tr h="1370506"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rebuchet MS" panose="020B0603020202020204" pitchFamily="34" charset="0"/>
                        </a:rPr>
                        <a:t>MĂSURA DIN FEADR 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Plăți efectuate in perioada</a:t>
                      </a:r>
                      <a:r>
                        <a:rPr lang="ro-RO" sz="2000" b="1" kern="1200" baseline="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ro-RO" sz="2000" b="1" kern="1200" baseline="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01.01</a:t>
                      </a:r>
                      <a:r>
                        <a:rPr lang="ro-RO" sz="20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.202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o-RO" sz="20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20.12</a:t>
                      </a:r>
                      <a:r>
                        <a:rPr lang="ro-RO" sz="20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.202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o-RO" sz="2000" b="1" kern="1200" dirty="0">
                        <a:solidFill>
                          <a:schemeClr val="lt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o-RO" sz="20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(euro)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12015995"/>
                  </a:ext>
                </a:extLst>
              </a:tr>
              <a:tr h="531030">
                <a:tc>
                  <a:txBody>
                    <a:bodyPr/>
                    <a:lstStyle/>
                    <a:p>
                      <a:r>
                        <a:rPr lang="ro-RO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Măsura 1</a:t>
                      </a: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0</a:t>
                      </a:r>
                      <a:r>
                        <a:rPr lang="en-US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 – </a:t>
                      </a:r>
                      <a:r>
                        <a:rPr lang="en-US" sz="2000" b="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Agromediu</a:t>
                      </a:r>
                      <a:r>
                        <a:rPr lang="en-US" sz="20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si</a:t>
                      </a:r>
                      <a:r>
                        <a:rPr lang="en-US" sz="20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clima</a:t>
                      </a:r>
                      <a:endParaRPr lang="en-US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45.197,25</a:t>
                      </a:r>
                      <a:endParaRPr lang="ro-RO" sz="2000" b="1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1030">
                <a:tc>
                  <a:txBody>
                    <a:bodyPr/>
                    <a:lstStyle/>
                    <a:p>
                      <a:r>
                        <a:rPr lang="ro-RO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Măsura 11 </a:t>
                      </a:r>
                      <a:r>
                        <a:rPr lang="ro-RO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- Agricultură ecologică </a:t>
                      </a:r>
                      <a:endParaRPr lang="en-US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969.876,23</a:t>
                      </a:r>
                      <a:endParaRPr lang="ro-RO" sz="2000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120046847"/>
                  </a:ext>
                </a:extLst>
              </a:tr>
              <a:tr h="733061">
                <a:tc>
                  <a:txBody>
                    <a:bodyPr/>
                    <a:lstStyle/>
                    <a:p>
                      <a:r>
                        <a:rPr lang="ro-RO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Măsura 13</a:t>
                      </a:r>
                      <a:r>
                        <a:rPr lang="ro-RO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 - Plăţi pentru zone care se confruntă cu constrângeri naturale sau cu alte constrângeri specifice </a:t>
                      </a:r>
                      <a:endParaRPr lang="en-US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2.567,81</a:t>
                      </a:r>
                      <a:endParaRPr lang="ro-RO" sz="2000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44528609"/>
                  </a:ext>
                </a:extLst>
              </a:tr>
              <a:tr h="105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Măsura </a:t>
                      </a:r>
                      <a:r>
                        <a:rPr lang="en-US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o-RO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Investiții</a:t>
                      </a:r>
                      <a:r>
                        <a:rPr lang="en-US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dezvoltarea</a:t>
                      </a:r>
                      <a:r>
                        <a:rPr lang="en-US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zonelor</a:t>
                      </a:r>
                      <a:r>
                        <a:rPr lang="en-US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forestiere</a:t>
                      </a:r>
                      <a:r>
                        <a:rPr lang="en-US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ameliorarea</a:t>
                      </a:r>
                      <a:r>
                        <a:rPr lang="en-US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viabilității</a:t>
                      </a:r>
                      <a:r>
                        <a:rPr lang="en-US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pădurilor</a:t>
                      </a:r>
                      <a:r>
                        <a:rPr lang="en-US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20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514.972,04</a:t>
                      </a:r>
                      <a:endParaRPr lang="ro-RO" sz="20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r"/>
                      <a:endParaRPr lang="ro-RO" sz="2000" b="1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31030">
                <a:tc>
                  <a:txBody>
                    <a:bodyPr/>
                    <a:lstStyle/>
                    <a:p>
                      <a:r>
                        <a:rPr lang="ro-RO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Măsura 1</a:t>
                      </a: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4</a:t>
                      </a:r>
                      <a:r>
                        <a:rPr lang="en-US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 – </a:t>
                      </a:r>
                      <a:r>
                        <a:rPr lang="en-US" sz="2000" b="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Plati</a:t>
                      </a:r>
                      <a:r>
                        <a:rPr lang="en-US" sz="20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 in </a:t>
                      </a:r>
                      <a:r>
                        <a:rPr lang="en-US" sz="2000" b="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favoarea</a:t>
                      </a:r>
                      <a:r>
                        <a:rPr lang="en-US" sz="20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bunastarii</a:t>
                      </a:r>
                      <a:r>
                        <a:rPr lang="en-US" sz="20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animalelor</a:t>
                      </a:r>
                      <a:r>
                        <a:rPr lang="ro-RO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671.171,52</a:t>
                      </a:r>
                      <a:endParaRPr lang="ro-RO" sz="2000" b="1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3061">
                <a:tc>
                  <a:txBody>
                    <a:bodyPr/>
                    <a:lstStyle/>
                    <a:p>
                      <a:pPr algn="l"/>
                      <a:r>
                        <a:rPr lang="ro-RO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Total FEADR </a:t>
                      </a:r>
                      <a:r>
                        <a:rPr lang="en-US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+ </a:t>
                      </a:r>
                      <a:r>
                        <a:rPr lang="en-US" sz="2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cofinan</a:t>
                      </a:r>
                      <a:r>
                        <a:rPr lang="ro-RO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țare</a:t>
                      </a:r>
                      <a:r>
                        <a:rPr lang="en-US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buget</a:t>
                      </a:r>
                      <a:r>
                        <a:rPr lang="en-US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na</a:t>
                      </a:r>
                      <a:r>
                        <a:rPr lang="ro-RO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țional</a:t>
                      </a:r>
                      <a:r>
                        <a:rPr lang="en-US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– </a:t>
                      </a:r>
                    </a:p>
                    <a:p>
                      <a:pPr algn="l"/>
                      <a:r>
                        <a:rPr lang="ro-RO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î</a:t>
                      </a: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 </a:t>
                      </a:r>
                      <a:r>
                        <a:rPr lang="en-US" sz="2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perioada</a:t>
                      </a: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1 </a:t>
                      </a:r>
                      <a:r>
                        <a:rPr lang="en-US" sz="2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ianuarie</a:t>
                      </a: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202</a:t>
                      </a: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o-RO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 </a:t>
                      </a:r>
                      <a:r>
                        <a:rPr lang="en-US" sz="20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decembrie</a:t>
                      </a:r>
                      <a:r>
                        <a:rPr lang="en-US" sz="20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202</a:t>
                      </a: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o-RO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2.203.784,85</a:t>
                      </a:r>
                      <a:endParaRPr lang="ro-RO" sz="2000" b="1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57251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442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58452A62-1E07-41CE-A2D0-EEC2D6D9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962"/>
          </a:xfrm>
        </p:spPr>
        <p:txBody>
          <a:bodyPr>
            <a:normAutofit/>
          </a:bodyPr>
          <a:lstStyle/>
          <a:p>
            <a:pPr algn="ctr"/>
            <a:r>
              <a:rPr lang="en-US" sz="43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APIA - MEREU ALĂTURI DE FERMIERI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B2D45FBE-CF9E-4B07-90CD-37D4C7B30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790"/>
            <a:ext cx="10515600" cy="3929137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Misiunea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noastră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permanentă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vizează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efectuarea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plăților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către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fermieri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în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termenele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prevăzute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legislația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în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vigoare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în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mod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echitabil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și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transparent.</a:t>
            </a:r>
            <a:endParaRPr lang="ro-RO" altLang="en-US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Corectitudine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Transparență</a:t>
            </a: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Profesionalism</a:t>
            </a: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64124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4B1F5C0-079B-42C9-9CD1-A68F6DAC5B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821" y="214008"/>
            <a:ext cx="3832357" cy="3742901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A26FAA1F-1A91-447B-90FB-FEF0CFED4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517" y="4178689"/>
            <a:ext cx="11138590" cy="22549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o-RO" sz="3600" dirty="0">
                <a:solidFill>
                  <a:srgbClr val="002060"/>
                </a:solidFill>
                <a:latin typeface="Trebuchet MS" panose="020B0603020202020204" pitchFamily="34" charset="0"/>
              </a:rPr>
              <a:t>Ne găsiți și </a:t>
            </a:r>
            <a:r>
              <a:rPr lang="ro-RO" sz="3200" dirty="0">
                <a:solidFill>
                  <a:srgbClr val="002060"/>
                </a:solidFill>
                <a:latin typeface="Trebuchet MS" panose="020B0603020202020204" pitchFamily="34" charset="0"/>
              </a:rPr>
              <a:t>accesând </a:t>
            </a:r>
            <a:r>
              <a:rPr lang="ro-RO" sz="3200" dirty="0">
                <a:solidFill>
                  <a:srgbClr val="002060"/>
                </a:solidFill>
                <a:latin typeface="Trebuchet MS" panose="020B0603020202020204" pitchFamily="34" charset="0"/>
                <a:hlinkClick r:id="rId3"/>
              </a:rPr>
              <a:t>www.apia.org.ro</a:t>
            </a:r>
            <a:r>
              <a:rPr lang="ro-RO" sz="3200" dirty="0">
                <a:solidFill>
                  <a:srgbClr val="002060"/>
                </a:solidFill>
                <a:latin typeface="Trebuchet MS" panose="020B060302020202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ro-RO" sz="3200" dirty="0">
                <a:solidFill>
                  <a:srgbClr val="002060"/>
                </a:solidFill>
                <a:latin typeface="Trebuchet MS" panose="020B0603020202020204" pitchFamily="34" charset="0"/>
              </a:rPr>
              <a:t>pe Facebook </a:t>
            </a:r>
            <a:r>
              <a:rPr lang="ro-RO" sz="3200" u="sng" dirty="0">
                <a:latin typeface="Trebuchet MS" panose="020B0603020202020204" pitchFamily="34" charset="0"/>
                <a:hlinkClick r:id="rId4"/>
              </a:rPr>
              <a:t>https://www.facebook.com/apia.agricultura</a:t>
            </a:r>
            <a:endParaRPr lang="ro-RO" sz="3200" u="sng" dirty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ro-RO" sz="3200" dirty="0">
                <a:solidFill>
                  <a:srgbClr val="002060"/>
                </a:solidFill>
                <a:latin typeface="Trebuchet MS" panose="020B0603020202020204" pitchFamily="34" charset="0"/>
              </a:rPr>
              <a:t>și pe </a:t>
            </a:r>
            <a:r>
              <a:rPr lang="ro-RO" sz="3200" dirty="0" err="1">
                <a:solidFill>
                  <a:srgbClr val="002060"/>
                </a:solidFill>
                <a:latin typeface="Trebuchet MS" panose="020B0603020202020204" pitchFamily="34" charset="0"/>
              </a:rPr>
              <a:t>Instagram</a:t>
            </a:r>
            <a:r>
              <a:rPr lang="ro-RO" sz="3200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o-RO" sz="3200" u="sng" dirty="0" err="1">
                <a:solidFill>
                  <a:srgbClr val="0070C0"/>
                </a:solidFill>
                <a:latin typeface="Trebuchet MS" panose="020B0603020202020204" pitchFamily="34" charset="0"/>
              </a:rPr>
              <a:t>apia_romania</a:t>
            </a:r>
            <a:r>
              <a:rPr lang="ro-RO" sz="3200" u="sng" dirty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endParaRPr lang="en-US" sz="3200" u="sng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7" descr="Image result for like">
            <a:extLst>
              <a:ext uri="{FF2B5EF4-FFF2-40B4-BE49-F238E27FC236}">
                <a16:creationId xmlns="" xmlns:a16="http://schemas.microsoft.com/office/drawing/2014/main" id="{F8145E50-1E77-48A7-9403-6AF412820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600" y="4485870"/>
            <a:ext cx="1295400" cy="1001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73E8CF1-979F-4A3C-A1CD-A8CA19B2E8E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520" y="5306141"/>
            <a:ext cx="591669" cy="5916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3951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6FE804-3C8A-4961-B4ED-6F67F7251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CENTRUL JUDE</a:t>
            </a:r>
            <a: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Ț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EAN APIA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BOTOSANI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E40B12-29D2-4D4D-9505-3F0E1DB06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749" y="1385777"/>
            <a:ext cx="10994065" cy="502394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Centrul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Jude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ț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APIA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BOTOSANI 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gestionează scheme de sprijin și măsuri de dezvoltare rurală finanțate din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Fondul European de Garantare Agricolă (FEGA).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Fondul European Agricol pentru Dezvoltare Rurală (FEADR). 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Bugetul Național (BN).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pentru care anual se plătesc către fermieri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peste </a:t>
            </a:r>
            <a:r>
              <a:rPr lang="en-US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74 </a:t>
            </a:r>
            <a:r>
              <a:rPr lang="en-US" b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milioane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de </a:t>
            </a:r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euro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.</a:t>
            </a:r>
            <a:endParaRPr lang="ro-RO" sz="800" b="1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553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4BBDB2B-FCB5-4224-B82D-BE02C14FA6E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09"/>
          <a:stretch/>
        </p:blipFill>
        <p:spPr>
          <a:xfrm>
            <a:off x="3191108" y="868666"/>
            <a:ext cx="6699290" cy="598933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102585" y="5772242"/>
            <a:ext cx="1708077" cy="2353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1A9E80-E6BE-48D8-882E-829E40326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580" y="186325"/>
            <a:ext cx="11380211" cy="9813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APIA </a:t>
            </a:r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BOTOȘANI</a:t>
            </a:r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are sediul în Municipiul Botoșani</a:t>
            </a:r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și coordonează 7 centre locale care îi sunt arondate</a:t>
            </a:r>
            <a:r>
              <a:rPr lang="ro-RO" dirty="0">
                <a:latin typeface="Trebuchet MS" panose="020B0603020202020204" pitchFamily="34" charset="0"/>
              </a:rPr>
              <a:t>.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6412" y="5478632"/>
            <a:ext cx="34724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 </a:t>
            </a:r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Botoșani</a:t>
            </a:r>
          </a:p>
        </p:txBody>
      </p:sp>
      <p:sp>
        <p:nvSpPr>
          <p:cNvPr id="8" name="Rectangle 7"/>
          <p:cNvSpPr/>
          <p:nvPr/>
        </p:nvSpPr>
        <p:spPr>
          <a:xfrm>
            <a:off x="9759674" y="5730234"/>
            <a:ext cx="210506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</a:t>
            </a:r>
            <a:endParaRPr lang="ro-RO" sz="26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algn="r"/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Flămânzi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V="1">
            <a:off x="7268489" y="1780032"/>
            <a:ext cx="2894083" cy="127568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</p:cNvCxnSpPr>
          <p:nvPr/>
        </p:nvCxnSpPr>
        <p:spPr>
          <a:xfrm flipH="1">
            <a:off x="3221692" y="4804835"/>
            <a:ext cx="2782092" cy="673797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H="1">
            <a:off x="2675683" y="1551662"/>
            <a:ext cx="3131975" cy="936895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59674" y="1002182"/>
            <a:ext cx="210506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</a:t>
            </a:r>
            <a:endParaRPr lang="ro-RO" sz="26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algn="r"/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Săveni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0313" y="1944249"/>
            <a:ext cx="220605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 </a:t>
            </a:r>
          </a:p>
          <a:p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Darabani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6412" y="3648560"/>
            <a:ext cx="210506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</a:t>
            </a:r>
            <a:endParaRPr lang="ro-RO" sz="26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Dorohoi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 flipV="1">
            <a:off x="2608809" y="3429000"/>
            <a:ext cx="2201853" cy="776537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 flipV="1">
            <a:off x="8102278" y="3648560"/>
            <a:ext cx="2285306" cy="706933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="" xmlns:a16="http://schemas.microsoft.com/office/drawing/2014/main" id="{EFDFC756-E06E-4D00-8E81-E7EB216E0F7D}"/>
              </a:ext>
            </a:extLst>
          </p:cNvPr>
          <p:cNvCxnSpPr>
            <a:cxnSpLocks/>
          </p:cNvCxnSpPr>
          <p:nvPr/>
        </p:nvCxnSpPr>
        <p:spPr>
          <a:xfrm>
            <a:off x="7412241" y="6216183"/>
            <a:ext cx="2750331" cy="16121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52671C55-4941-4CC7-8FFB-BD855B548077}"/>
              </a:ext>
            </a:extLst>
          </p:cNvPr>
          <p:cNvSpPr/>
          <p:nvPr/>
        </p:nvSpPr>
        <p:spPr>
          <a:xfrm>
            <a:off x="9759674" y="2775582"/>
            <a:ext cx="210506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</a:t>
            </a:r>
            <a:endParaRPr lang="ro-RO" sz="26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algn="r"/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Trușești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="" xmlns:a16="http://schemas.microsoft.com/office/drawing/2014/main" id="{CB24EE26-B292-4059-B542-4D574EF3C91B}"/>
              </a:ext>
            </a:extLst>
          </p:cNvPr>
          <p:cNvCxnSpPr>
            <a:cxnSpLocks/>
          </p:cNvCxnSpPr>
          <p:nvPr/>
        </p:nvCxnSpPr>
        <p:spPr>
          <a:xfrm flipV="1">
            <a:off x="7421594" y="4986528"/>
            <a:ext cx="2740978" cy="255666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F86C8A39-242A-4030-B4D1-F6C279475903}"/>
              </a:ext>
            </a:extLst>
          </p:cNvPr>
          <p:cNvSpPr/>
          <p:nvPr/>
        </p:nvSpPr>
        <p:spPr>
          <a:xfrm>
            <a:off x="9759674" y="4340728"/>
            <a:ext cx="210506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</a:t>
            </a:r>
            <a:endParaRPr lang="ro-RO" sz="26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algn="r"/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Sulița</a:t>
            </a:r>
          </a:p>
        </p:txBody>
      </p:sp>
    </p:spTree>
    <p:extLst>
      <p:ext uri="{BB962C8B-B14F-4D97-AF65-F5344CB8AC3E}">
        <p14:creationId xmlns="" xmlns:p14="http://schemas.microsoft.com/office/powerpoint/2010/main" val="427655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B8D947-A2C0-4023-AD5B-6ED4257DD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69" y="352927"/>
            <a:ext cx="10789363" cy="1443790"/>
          </a:xfrm>
        </p:spPr>
        <p:txBody>
          <a:bodyPr>
            <a:noAutofit/>
          </a:bodyPr>
          <a:lstStyle/>
          <a:p>
            <a:pPr algn="ctr"/>
            <a: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CAMPANIA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2022 </a:t>
            </a:r>
            <a: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-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SUME AUTORIZATE </a:t>
            </a:r>
            <a: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LA PLATA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AVANS SI PLATA FINALA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PENTRU</a:t>
            </a:r>
            <a: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CENTRUL JUDE</a:t>
            </a:r>
            <a: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Ț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EAN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BOTOSANI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906F6C-829B-4B95-AD94-4A281D1D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58" y="1796717"/>
            <a:ext cx="11077074" cy="1500993"/>
          </a:xfr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Suma totală autorizată la plată în perioada </a:t>
            </a:r>
            <a:r>
              <a:rPr lang="ro-RO" sz="20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16 octombrie –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20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decembrie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20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2022</a:t>
            </a:r>
            <a:r>
              <a:rPr lang="ro-RO" sz="20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este de </a:t>
            </a: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45,46 </a:t>
            </a:r>
            <a:r>
              <a:rPr lang="ro-RO" sz="2000" b="1" u="sng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mi</a:t>
            </a:r>
            <a:r>
              <a:rPr lang="en-US" sz="2000" b="1" u="sng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lioane</a:t>
            </a:r>
            <a:r>
              <a:rPr lang="en-US" sz="2000" b="1" u="sng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2000" b="1" u="sng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euro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, din Fondul European de Garantare Agricola, Fondul European Agricol pentru Dezvoltare Rurală şi cofinanțare de la Bugetul National,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pentru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un num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r de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26.423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fermieri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autorizati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la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avans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un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num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r de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20.470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fermieri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autorizati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la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plata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finala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astfel: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0273627"/>
              </p:ext>
            </p:extLst>
          </p:nvPr>
        </p:nvGraphicFramePr>
        <p:xfrm>
          <a:off x="1203158" y="3481137"/>
          <a:ext cx="9448800" cy="2951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88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299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3078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rebuchet MS" panose="020B0603020202020204" pitchFamily="34" charset="0"/>
                        </a:rPr>
                        <a:t>CAMPANIA 2022</a:t>
                      </a:r>
                      <a:br>
                        <a:rPr lang="en-US" sz="2000" dirty="0"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en-US" sz="2000" dirty="0">
                          <a:effectLst/>
                          <a:latin typeface="Trebuchet MS" panose="020B0603020202020204" pitchFamily="34" charset="0"/>
                        </a:rPr>
                        <a:t>SUME AUTORIZATE LA PLATA </a:t>
                      </a:r>
                      <a:r>
                        <a:rPr lang="en-US" sz="2000" dirty="0" smtClean="0">
                          <a:effectLst/>
                          <a:latin typeface="Trebuchet MS" panose="020B0603020202020204" pitchFamily="34" charset="0"/>
                        </a:rPr>
                        <a:t> AVANS SI PLATA FINALA </a:t>
                      </a:r>
                      <a:r>
                        <a:rPr lang="en-US" sz="2000" dirty="0">
                          <a:effectLst/>
                          <a:latin typeface="Trebuchet MS" panose="020B0603020202020204" pitchFamily="34" charset="0"/>
                        </a:rPr>
                        <a:t/>
                      </a:r>
                      <a:br>
                        <a:rPr lang="en-US" sz="2000" dirty="0"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en-US" sz="2000" dirty="0">
                          <a:effectLst/>
                          <a:latin typeface="Trebuchet MS" panose="020B0603020202020204" pitchFamily="34" charset="0"/>
                        </a:rPr>
                        <a:t>- euro -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0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rebuchet MS" panose="020B0603020202020204" pitchFamily="34" charset="0"/>
                        </a:rPr>
                        <a:t>FEGA: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44.839.471,66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0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rebuchet MS" panose="020B0603020202020204" pitchFamily="34" charset="0"/>
                        </a:rPr>
                        <a:t>FEADR: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521.557,61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0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rebuchet MS" panose="020B0603020202020204" pitchFamily="34" charset="0"/>
                        </a:rPr>
                        <a:t>BN1 (</a:t>
                      </a:r>
                      <a:r>
                        <a:rPr lang="en-US" sz="2000" dirty="0" err="1">
                          <a:effectLst/>
                          <a:latin typeface="Trebuchet MS" panose="020B0603020202020204" pitchFamily="34" charset="0"/>
                        </a:rPr>
                        <a:t>cofinan</a:t>
                      </a:r>
                      <a:r>
                        <a:rPr lang="ro-RO" sz="2000" dirty="0">
                          <a:effectLst/>
                          <a:latin typeface="Trebuchet MS" panose="020B0603020202020204" pitchFamily="34" charset="0"/>
                        </a:rPr>
                        <a:t>ț</a:t>
                      </a:r>
                      <a:r>
                        <a:rPr lang="en-US" sz="2000" dirty="0">
                          <a:effectLst/>
                          <a:latin typeface="Trebuchet MS" panose="020B0603020202020204" pitchFamily="34" charset="0"/>
                        </a:rPr>
                        <a:t>are FEADR):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103.436,57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0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smtClean="0">
                          <a:effectLst/>
                          <a:latin typeface="Trebuchet MS" panose="020B0603020202020204" pitchFamily="34" charset="0"/>
                        </a:rPr>
                        <a:t>TOTAL </a:t>
                      </a:r>
                      <a:r>
                        <a:rPr lang="en-US" sz="2000" dirty="0">
                          <a:effectLst/>
                          <a:latin typeface="Trebuchet MS" panose="020B0603020202020204" pitchFamily="34" charset="0"/>
                        </a:rPr>
                        <a:t>Campania 2022: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45.464.465,84</a:t>
                      </a:r>
                      <a:endParaRPr lang="en-US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7127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A5AB15-77F3-4768-8B81-B99701A64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925"/>
            <a:ext cx="10515600" cy="1035080"/>
          </a:xfrm>
        </p:spPr>
        <p:txBody>
          <a:bodyPr>
            <a:noAutofit/>
          </a:bodyPr>
          <a:lstStyle/>
          <a:p>
            <a:pPr algn="ctr"/>
            <a:r>
              <a:rPr lang="ro-RO" sz="36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o-RO" sz="36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ro-RO" sz="36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o-RO" sz="36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CENTRUL JUDEȚEAN APIA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BOTOSANI</a:t>
            </a:r>
            <a: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- CALENDAR DE LUCRU 202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2</a:t>
            </a:r>
            <a:r>
              <a:rPr lang="ro-RO" sz="3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- </a:t>
            </a:r>
            <a:r>
              <a:rPr lang="ro-RO" sz="36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o-RO" sz="36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US" sz="36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F34F42-E260-428F-940D-BDAE13E12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40" y="1595119"/>
            <a:ext cx="10982960" cy="49609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entru cererile depuse în Campania 2022, calendarul de lucru stabilit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:</a:t>
            </a:r>
            <a:endParaRPr lang="ro-RO" sz="20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o-RO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1 martie - 16 mai 2022 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– primirea cererilor unice de plată, fără penalități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;</a:t>
            </a: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17 </a:t>
            </a:r>
            <a:r>
              <a:rPr lang="en-US" sz="2000" dirty="0" err="1">
                <a:solidFill>
                  <a:srgbClr val="FF0000"/>
                </a:solidFill>
                <a:latin typeface="Trebuchet MS" panose="020B0603020202020204" pitchFamily="34" charset="0"/>
              </a:rPr>
              <a:t>mai</a:t>
            </a:r>
            <a:r>
              <a:rPr lang="en-US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ro-RO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–</a:t>
            </a:r>
            <a:r>
              <a:rPr lang="en-US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08 </a:t>
            </a:r>
            <a:r>
              <a:rPr lang="ro-RO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iulie 2022 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-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control administrativ, controale preliminare și eșantionare pentru controlul pe teren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;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endParaRPr lang="en-US" sz="20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11 </a:t>
            </a:r>
            <a:r>
              <a:rPr lang="ro-RO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iulie – 1</a:t>
            </a:r>
            <a:r>
              <a:rPr lang="en-US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4</a:t>
            </a:r>
            <a:r>
              <a:rPr lang="ro-RO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octombrie 2022 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- controlul la fața locului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;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o-RO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6</a:t>
            </a:r>
            <a:r>
              <a:rPr lang="ro-RO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octombrie –</a:t>
            </a:r>
            <a:r>
              <a:rPr lang="en-US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29</a:t>
            </a:r>
            <a:r>
              <a:rPr lang="ro-RO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noiembrie 2022 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- efectuarea plăților în avans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;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o-RO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Î</a:t>
            </a:r>
            <a:r>
              <a:rPr lang="en-US" sz="2000" dirty="0" err="1">
                <a:solidFill>
                  <a:srgbClr val="FF0000"/>
                </a:solidFill>
                <a:latin typeface="Trebuchet MS" panose="020B0603020202020204" pitchFamily="34" charset="0"/>
              </a:rPr>
              <a:t>ncep</a:t>
            </a:r>
            <a:r>
              <a:rPr lang="ro-RO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ând cu </a:t>
            </a:r>
            <a:r>
              <a:rPr lang="en-US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2</a:t>
            </a:r>
            <a:r>
              <a:rPr lang="ro-RO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decembrie 2022 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- plata finală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.</a:t>
            </a: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endParaRPr lang="en-US" sz="20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o-RO" sz="2000" b="1" u="sng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Î</a:t>
            </a:r>
            <a:r>
              <a:rPr lang="en-US" sz="2000" b="1" u="sng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n </a:t>
            </a:r>
            <a:r>
              <a:rPr lang="en-US" sz="2000" b="1" u="sng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paralel</a:t>
            </a:r>
            <a:r>
              <a:rPr lang="en-US" sz="2000" b="1" u="sng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:</a:t>
            </a:r>
            <a:endParaRPr lang="ro-RO" sz="2000" b="1" u="sng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- Primirea cererilor, administrarea si controlul cererilor depuse de fermieri, inclusiv pentru schemele recent aprobate.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ro-RO" sz="2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Continuarea autorizarii la plată pentru toți fermierii eligibili.</a:t>
            </a:r>
          </a:p>
          <a:p>
            <a:pPr>
              <a:lnSpc>
                <a:spcPct val="11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156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4B32F3-F154-4FDF-8F62-39A46524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431"/>
            <a:ext cx="10515600" cy="888520"/>
          </a:xfrm>
        </p:spPr>
        <p:txBody>
          <a:bodyPr>
            <a:normAutofit fontScale="90000"/>
          </a:bodyPr>
          <a:lstStyle/>
          <a:p>
            <a:pPr algn="ctr"/>
            <a:r>
              <a:rPr lang="ro-RO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NOI MĂSURI DE SPRIJIN </a:t>
            </a:r>
            <a:br>
              <a:rPr lang="ro-RO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o-RO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PENTRU FERMIERI ÎN 202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73D41D-43C9-49CB-B9AD-00363E044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" y="2464905"/>
            <a:ext cx="10957560" cy="3269974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Scheme de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ajutor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de stat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pentru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susţinerea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activităţii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crescătorilor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din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sectoarele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latin typeface="Trebuchet MS" panose="020B0603020202020204" pitchFamily="34" charset="0"/>
              </a:rPr>
              <a:t>bovine, </a:t>
            </a:r>
            <a:r>
              <a:rPr lang="en-US" sz="2400" b="1" u="sng" dirty="0" err="1">
                <a:solidFill>
                  <a:srgbClr val="FF0000"/>
                </a:solidFill>
                <a:latin typeface="Trebuchet MS" panose="020B0603020202020204" pitchFamily="34" charset="0"/>
              </a:rPr>
              <a:t>suine</a:t>
            </a:r>
            <a:r>
              <a:rPr lang="en-US" sz="2400" b="1" u="sng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rebuchet MS" panose="020B0603020202020204" pitchFamily="34" charset="0"/>
              </a:rPr>
              <a:t>şi</a:t>
            </a:r>
            <a:r>
              <a:rPr lang="en-US" sz="2400" b="1" u="sng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rebuchet MS" panose="020B0603020202020204" pitchFamily="34" charset="0"/>
              </a:rPr>
              <a:t>avicol</a:t>
            </a:r>
            <a:r>
              <a:rPr lang="en-US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în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contextul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crizei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economice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generate de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pandemia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de COVID-19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Cererile și documentele 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-au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depu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până la data de 12 mai 2022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La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nivelul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APIA Centrul Jude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ț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Botosani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suma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pl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tit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pentru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Scheme de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ajutor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de stat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pentru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susţinerea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activităţii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crescătorilor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din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sectoarele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bovine,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suine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şi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avicol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este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2,04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milioane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euro.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195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4B32F3-F154-4FDF-8F62-39A46524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431"/>
            <a:ext cx="10515600" cy="888520"/>
          </a:xfrm>
        </p:spPr>
        <p:txBody>
          <a:bodyPr>
            <a:normAutofit fontScale="90000"/>
          </a:bodyPr>
          <a:lstStyle/>
          <a:p>
            <a:pPr algn="ctr"/>
            <a:r>
              <a:rPr lang="ro-RO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NOI MĂSURI DE SPRIJIN </a:t>
            </a:r>
            <a:br>
              <a:rPr lang="ro-RO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o-RO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PENTRU FERMIERI ÎN 202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73D41D-43C9-49CB-B9AD-00363E044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777" y="1848678"/>
            <a:ext cx="10957560" cy="375699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ro-RO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Măsura</a:t>
            </a:r>
            <a:r>
              <a:rPr lang="ro-RO" sz="2400" b="1" dirty="0">
                <a:latin typeface="Trebuchet MS" panose="020B0603020202020204" pitchFamily="34" charset="0"/>
              </a:rPr>
              <a:t> </a:t>
            </a:r>
            <a:r>
              <a:rPr lang="ro-RO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„Microgranturi în domeniul agroalimentar”</a:t>
            </a:r>
            <a:endParaRPr lang="en-US" sz="24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locare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 este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50.000.000 euro.</a:t>
            </a:r>
            <a:endParaRPr lang="ro-RO" sz="24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endParaRPr lang="fr-FR" sz="24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ro-RO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În perioada 27 mai 2022 - 31 mai 2022, 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solicitanții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au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depus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formularul cererii de finanțare a ajutorului de stat prin aplicația electronică IMM Recover.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La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nivelul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APIA Centrul Jude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ț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Botosani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suma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pl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tit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pentru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Măsura „Microgranturi în domeniul agroalimentar”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este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923,94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mii euro.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3915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4B32F3-F154-4FDF-8F62-39A46524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431"/>
            <a:ext cx="10515600" cy="888520"/>
          </a:xfrm>
        </p:spPr>
        <p:txBody>
          <a:bodyPr>
            <a:normAutofit fontScale="90000"/>
          </a:bodyPr>
          <a:lstStyle/>
          <a:p>
            <a:pPr algn="ctr"/>
            <a:r>
              <a:rPr lang="ro-RO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NOI MĂSURI DE SPRIJIN </a:t>
            </a:r>
            <a:br>
              <a:rPr lang="ro-RO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o-RO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PENTRU FERMIERI ÎN 202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73D41D-43C9-49CB-B9AD-00363E044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47" y="2156792"/>
            <a:ext cx="11346581" cy="328985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ro-RO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Schema pentru acordarea unor </a:t>
            </a:r>
            <a:r>
              <a:rPr lang="ro-RO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ajutoare excepționale producătorilor agricoli din sectorul vegetal </a:t>
            </a:r>
            <a:endParaRPr lang="en-US" sz="24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locare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 este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25.490.649 euro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.</a:t>
            </a:r>
            <a:endParaRPr lang="ro-RO" sz="24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La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nivelul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APIA Centrul Jude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ț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Botosani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suma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pl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tit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pentru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Schema pentru acordarea unor ajutoare excepționale producătorilor agricoli din sectorul vegetal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este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99,73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mii euro.</a:t>
            </a:r>
          </a:p>
        </p:txBody>
      </p:sp>
    </p:spTree>
    <p:extLst>
      <p:ext uri="{BB962C8B-B14F-4D97-AF65-F5344CB8AC3E}">
        <p14:creationId xmlns="" xmlns:p14="http://schemas.microsoft.com/office/powerpoint/2010/main" val="4293561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4B32F3-F154-4FDF-8F62-39A46524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431"/>
            <a:ext cx="10515600" cy="888520"/>
          </a:xfrm>
        </p:spPr>
        <p:txBody>
          <a:bodyPr>
            <a:normAutofit fontScale="90000"/>
          </a:bodyPr>
          <a:lstStyle/>
          <a:p>
            <a:pPr algn="ctr"/>
            <a:r>
              <a:rPr lang="ro-RO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NOI MĂSURI DE SPRIJIN </a:t>
            </a:r>
            <a:br>
              <a:rPr lang="ro-RO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o-RO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PENTRU FERMIERI ÎN 202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73D41D-43C9-49CB-B9AD-00363E044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78" y="2226366"/>
            <a:ext cx="11293643" cy="324399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ro-RO" sz="24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Schema pentru acordarea unor </a:t>
            </a:r>
            <a:r>
              <a:rPr lang="ro-RO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ajutoare excepționale producătorilor agricoli, crescători din sectoarele suin si avicol</a:t>
            </a:r>
            <a:endParaRPr lang="en-US" sz="24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locare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 este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de 26.100.000 euro.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fr-FR" sz="24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La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nivelul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APIA Centrul Jude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ț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Botosani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suma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pl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tit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pentru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Schema pentru acordarea unor ajutoare excepționale producătorilor agricoli, crescatori din sectoarele suin si avicol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este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369,01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 mii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euro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en-US" sz="24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endParaRPr lang="en-US" sz="23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897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706</Words>
  <Application>Microsoft Office PowerPoint</Application>
  <PresentationFormat>Custom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Ministerul Agriculturii şi Dezvoltării Rurale  AGENȚIA DE PLĂȚI ȘI INTERVENȚIE PENTRU AGRICULTURĂ  Centrul judetean Botosani </vt:lpstr>
      <vt:lpstr>CENTRUL JUDEȚEAN APIA BOTOSANI</vt:lpstr>
      <vt:lpstr>Slide 3</vt:lpstr>
      <vt:lpstr>CAMPANIA 2022 - SUME AUTORIZATE  LA PLATA AVANS SI PLATA FINALA PENTRU CENTRUL JUDEȚEAN BOTOSANI</vt:lpstr>
      <vt:lpstr>  CENTRUL JUDEȚEAN APIA BOTOSANI  - CALENDAR DE LUCRU 2022 -   </vt:lpstr>
      <vt:lpstr>NOI MĂSURI DE SPRIJIN  PENTRU FERMIERI ÎN 2022</vt:lpstr>
      <vt:lpstr>NOI MĂSURI DE SPRIJIN  PENTRU FERMIERI ÎN 2022</vt:lpstr>
      <vt:lpstr>NOI MĂSURI DE SPRIJIN  PENTRU FERMIERI ÎN 2022</vt:lpstr>
      <vt:lpstr>NOI MĂSURI DE SPRIJIN  PENTRU FERMIERI ÎN 2022</vt:lpstr>
      <vt:lpstr>MĂSURI IMPLEMENTATE DE CENTRUL JUDEȚEAN  APIA BOTOSANI DIN FEADR ȘI PLĂȚI EFECTUATE</vt:lpstr>
      <vt:lpstr>APIA - MEREU ALĂTURI DE FERMIERI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Ministerul Agriculturii şi Dezvoltării Rurale  AGENȚIA DE PLĂȚI ȘI INTERVENȚIE PENTRU AGRICULTURĂ  Sprijin financiar acordat fermierilor prin măsurile gestionate din PNDR</dc:title>
  <dc:creator>Raluca Daminescu</dc:creator>
  <cp:lastModifiedBy>bcampanu</cp:lastModifiedBy>
  <cp:revision>226</cp:revision>
  <dcterms:created xsi:type="dcterms:W3CDTF">2020-01-10T11:29:19Z</dcterms:created>
  <dcterms:modified xsi:type="dcterms:W3CDTF">2022-12-15T06:40:26Z</dcterms:modified>
</cp:coreProperties>
</file>