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0" r:id="rId4"/>
    <p:sldId id="257" r:id="rId5"/>
    <p:sldId id="258" r:id="rId6"/>
    <p:sldId id="259" r:id="rId7"/>
    <p:sldId id="260" r:id="rId8"/>
    <p:sldId id="261" r:id="rId9"/>
    <p:sldId id="262" r:id="rId10"/>
    <p:sldId id="263" r:id="rId11"/>
    <p:sldId id="264" r:id="rId12"/>
    <p:sldId id="265" r:id="rId13"/>
    <p:sldId id="267" r:id="rId14"/>
    <p:sldId id="268"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Faceți clic pentru a edita stilul de titlu coordonator</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Faceți clic pentru a edita stilul de titlu coordonator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o-RO"/>
              <a:t>Faceți clic pentru a edita stilul de titlu coordonator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a:t>Faceți clic pentru a edita stilul de titlu coordonator</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12/14/2022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31D84B0-9D6C-46A2-8C9B-39B6F23D4011}"/>
              </a:ext>
            </a:extLst>
          </p:cNvPr>
          <p:cNvSpPr>
            <a:spLocks noGrp="1"/>
          </p:cNvSpPr>
          <p:nvPr>
            <p:ph type="ctrTitle"/>
          </p:nvPr>
        </p:nvSpPr>
        <p:spPr>
          <a:xfrm>
            <a:off x="2497773" y="749808"/>
            <a:ext cx="8915399" cy="2262781"/>
          </a:xfrm>
        </p:spPr>
        <p:txBody>
          <a:bodyPr/>
          <a:lstStyle/>
          <a:p>
            <a:pPr algn="ctr"/>
            <a:r>
              <a:rPr lang="ro-RO" dirty="0"/>
              <a:t>DSP BOTOȘANI</a:t>
            </a:r>
          </a:p>
        </p:txBody>
      </p:sp>
      <p:sp>
        <p:nvSpPr>
          <p:cNvPr id="3" name="Subtitlu 2">
            <a:extLst>
              <a:ext uri="{FF2B5EF4-FFF2-40B4-BE49-F238E27FC236}">
                <a16:creationId xmlns:a16="http://schemas.microsoft.com/office/drawing/2014/main" id="{DF28A459-A397-4173-95D4-33CD15BB35D9}"/>
              </a:ext>
            </a:extLst>
          </p:cNvPr>
          <p:cNvSpPr>
            <a:spLocks noGrp="1"/>
          </p:cNvSpPr>
          <p:nvPr>
            <p:ph type="subTitle" idx="1"/>
          </p:nvPr>
        </p:nvSpPr>
        <p:spPr>
          <a:xfrm>
            <a:off x="2497773" y="3917843"/>
            <a:ext cx="8915399" cy="1126283"/>
          </a:xfrm>
        </p:spPr>
        <p:txBody>
          <a:bodyPr/>
          <a:lstStyle/>
          <a:p>
            <a:pPr algn="ctr"/>
            <a:r>
              <a:rPr lang="ro-RO" dirty="0"/>
              <a:t>ACTIVITATE DESFĂSURATĂ ÎN ANUL 2022</a:t>
            </a:r>
          </a:p>
          <a:p>
            <a:pPr algn="ctr"/>
            <a:r>
              <a:rPr lang="ro-RO" dirty="0"/>
              <a:t>Indicatori de performanță urmăriți, deficiențe constatate, măsuri pentru îmbunătățirea activității instituției</a:t>
            </a:r>
          </a:p>
        </p:txBody>
      </p:sp>
    </p:spTree>
    <p:extLst>
      <p:ext uri="{BB962C8B-B14F-4D97-AF65-F5344CB8AC3E}">
        <p14:creationId xmlns:p14="http://schemas.microsoft.com/office/powerpoint/2010/main" val="1077877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3214636-99D8-4345-B417-DAD3E4DB3328}"/>
              </a:ext>
            </a:extLst>
          </p:cNvPr>
          <p:cNvSpPr>
            <a:spLocks noGrp="1"/>
          </p:cNvSpPr>
          <p:nvPr>
            <p:ph type="title"/>
          </p:nvPr>
        </p:nvSpPr>
        <p:spPr/>
        <p:txBody>
          <a:bodyPr/>
          <a:lstStyle/>
          <a:p>
            <a:pPr algn="ctr"/>
            <a:r>
              <a:rPr lang="ro-RO" dirty="0"/>
              <a:t>LABORATORUL DE DIAGNOSTIC ȘI INVESTIGARE ÎN SĂNĂTATE PUBLICĂ</a:t>
            </a:r>
          </a:p>
        </p:txBody>
      </p:sp>
      <p:sp>
        <p:nvSpPr>
          <p:cNvPr id="3" name="Substituent conținut 2">
            <a:extLst>
              <a:ext uri="{FF2B5EF4-FFF2-40B4-BE49-F238E27FC236}">
                <a16:creationId xmlns:a16="http://schemas.microsoft.com/office/drawing/2014/main" id="{D0494BD3-4DA9-4399-9E06-8F33ED91C9B9}"/>
              </a:ext>
            </a:extLst>
          </p:cNvPr>
          <p:cNvSpPr>
            <a:spLocks noGrp="1"/>
          </p:cNvSpPr>
          <p:nvPr>
            <p:ph idx="1"/>
          </p:nvPr>
        </p:nvSpPr>
        <p:spPr>
          <a:xfrm>
            <a:off x="640080" y="2133600"/>
            <a:ext cx="11091672" cy="3777622"/>
          </a:xfrm>
        </p:spPr>
        <p:txBody>
          <a:bodyPr>
            <a:normAutofit/>
          </a:bodyPr>
          <a:lstStyle/>
          <a:p>
            <a:pPr marL="0" indent="0">
              <a:buNone/>
            </a:pPr>
            <a:r>
              <a:rPr lang="ro-RO" sz="1400" u="sng" dirty="0"/>
              <a:t>Compartimentul de chimie sanitară și toxicologie </a:t>
            </a:r>
            <a:r>
              <a:rPr lang="ro-RO" sz="1400" dirty="0"/>
              <a:t>a efectuat </a:t>
            </a:r>
            <a:r>
              <a:rPr lang="ro-RO" sz="1400" b="1" dirty="0"/>
              <a:t>897</a:t>
            </a:r>
            <a:r>
              <a:rPr lang="ro-RO" sz="1400" dirty="0"/>
              <a:t> probe de apă, aliment și analize toxicologice, din care </a:t>
            </a:r>
            <a:r>
              <a:rPr lang="ro-RO" sz="1400" b="1" dirty="0"/>
              <a:t>335</a:t>
            </a:r>
            <a:r>
              <a:rPr lang="ro-RO" sz="1400" dirty="0"/>
              <a:t> necorespunzătoare, cu </a:t>
            </a:r>
            <a:r>
              <a:rPr lang="ro-RO" sz="1400" b="1" dirty="0"/>
              <a:t>4842</a:t>
            </a:r>
            <a:r>
              <a:rPr lang="ro-RO" sz="1400" dirty="0"/>
              <a:t> determinări, din care </a:t>
            </a:r>
            <a:r>
              <a:rPr lang="ro-RO" sz="1400" b="1" dirty="0"/>
              <a:t>335</a:t>
            </a:r>
            <a:r>
              <a:rPr lang="ro-RO" sz="1400" dirty="0"/>
              <a:t> necorespunzătoare:</a:t>
            </a:r>
          </a:p>
          <a:p>
            <a:pPr>
              <a:buFont typeface="Wingdings" panose="05000000000000000000" pitchFamily="2" charset="2"/>
              <a:buChar char="Ø"/>
            </a:pPr>
            <a:r>
              <a:rPr lang="ro-RO" sz="1400" b="1" dirty="0"/>
              <a:t>796</a:t>
            </a:r>
            <a:r>
              <a:rPr lang="ro-RO" sz="1400" dirty="0"/>
              <a:t> probe de apă din care </a:t>
            </a:r>
            <a:r>
              <a:rPr lang="ro-RO" sz="1400" b="1" dirty="0"/>
              <a:t>335</a:t>
            </a:r>
            <a:r>
              <a:rPr lang="ro-RO" sz="1400" dirty="0"/>
              <a:t> necorespunzătoare, cu </a:t>
            </a:r>
            <a:r>
              <a:rPr lang="ro-RO" sz="1400" b="1" dirty="0"/>
              <a:t>4741</a:t>
            </a:r>
            <a:r>
              <a:rPr lang="ro-RO" sz="1400" dirty="0"/>
              <a:t> determinări </a:t>
            </a:r>
            <a:r>
              <a:rPr lang="ro-RO" sz="1400" dirty="0" err="1"/>
              <a:t>fizico</a:t>
            </a:r>
            <a:r>
              <a:rPr lang="ro-RO" sz="1400" dirty="0"/>
              <a:t>-chimice din care </a:t>
            </a:r>
            <a:r>
              <a:rPr lang="ro-RO" sz="1400" b="1" dirty="0"/>
              <a:t>335</a:t>
            </a:r>
            <a:r>
              <a:rPr lang="ro-RO" sz="1400" dirty="0"/>
              <a:t> necorespunzătoare;</a:t>
            </a:r>
          </a:p>
          <a:p>
            <a:pPr>
              <a:buFont typeface="Wingdings" panose="05000000000000000000" pitchFamily="2" charset="2"/>
              <a:buChar char="Ø"/>
            </a:pPr>
            <a:r>
              <a:rPr lang="ro-RO" sz="1400" b="1" dirty="0"/>
              <a:t>101</a:t>
            </a:r>
            <a:r>
              <a:rPr lang="ro-RO" sz="1400" dirty="0"/>
              <a:t> analize toxicologice, cu </a:t>
            </a:r>
            <a:r>
              <a:rPr lang="ro-RO" sz="1400" b="1" dirty="0"/>
              <a:t>101</a:t>
            </a:r>
            <a:r>
              <a:rPr lang="ro-RO" sz="1400" dirty="0"/>
              <a:t> determinări.</a:t>
            </a:r>
          </a:p>
          <a:p>
            <a:pPr marL="0" indent="0">
              <a:buNone/>
            </a:pPr>
            <a:endParaRPr lang="ro-RO" sz="1400" dirty="0"/>
          </a:p>
          <a:p>
            <a:pPr marL="0" indent="0">
              <a:buNone/>
            </a:pPr>
            <a:endParaRPr lang="ro-RO" sz="1400" u="sng" dirty="0"/>
          </a:p>
          <a:p>
            <a:pPr marL="0" indent="0">
              <a:buNone/>
            </a:pPr>
            <a:r>
              <a:rPr lang="ro-RO" sz="1400" u="sng" dirty="0"/>
              <a:t>Compartimentul de microbiologie sanitară </a:t>
            </a:r>
            <a:r>
              <a:rPr lang="ro-RO" sz="1400" dirty="0"/>
              <a:t>a efectuat</a:t>
            </a:r>
            <a:r>
              <a:rPr lang="ro-RO" sz="1400" b="1" dirty="0"/>
              <a:t> 974 </a:t>
            </a:r>
            <a:r>
              <a:rPr lang="ro-RO" sz="1400" dirty="0"/>
              <a:t>probe din care </a:t>
            </a:r>
            <a:r>
              <a:rPr lang="ro-RO" sz="1400" b="1" dirty="0"/>
              <a:t>155</a:t>
            </a:r>
            <a:r>
              <a:rPr lang="ro-RO" sz="1400" dirty="0"/>
              <a:t> necorespunzătoare, cu </a:t>
            </a:r>
            <a:r>
              <a:rPr lang="ro-RO" sz="1400" b="1" dirty="0"/>
              <a:t>3292</a:t>
            </a:r>
            <a:r>
              <a:rPr lang="ro-RO" sz="1400" dirty="0"/>
              <a:t> determinări microbiologice din care </a:t>
            </a:r>
            <a:r>
              <a:rPr lang="ro-RO" sz="1400" b="1" dirty="0"/>
              <a:t>344</a:t>
            </a:r>
            <a:r>
              <a:rPr lang="ro-RO" sz="1400" dirty="0"/>
              <a:t> necorespunzătoare:</a:t>
            </a:r>
          </a:p>
          <a:p>
            <a:pPr>
              <a:buFont typeface="Wingdings" panose="05000000000000000000" pitchFamily="2" charset="2"/>
              <a:buChar char="Ø"/>
            </a:pPr>
            <a:r>
              <a:rPr lang="ro-RO" sz="1400" b="1" dirty="0"/>
              <a:t>927</a:t>
            </a:r>
            <a:r>
              <a:rPr lang="ro-RO" sz="1400" dirty="0"/>
              <a:t> probe de apă din care </a:t>
            </a:r>
            <a:r>
              <a:rPr lang="ro-RO" sz="1400" b="1" dirty="0"/>
              <a:t>144</a:t>
            </a:r>
            <a:r>
              <a:rPr lang="ro-RO" sz="1400" dirty="0"/>
              <a:t> necorespunzătoare, cu </a:t>
            </a:r>
            <a:r>
              <a:rPr lang="ro-RO" sz="1400" b="1" dirty="0"/>
              <a:t>3140</a:t>
            </a:r>
            <a:r>
              <a:rPr lang="ro-RO" sz="1400" dirty="0"/>
              <a:t> determinări din care </a:t>
            </a:r>
            <a:r>
              <a:rPr lang="ro-RO" sz="1400" b="1" dirty="0"/>
              <a:t>322</a:t>
            </a:r>
            <a:r>
              <a:rPr lang="ro-RO" sz="1400" dirty="0"/>
              <a:t> necorespunzătoare;</a:t>
            </a:r>
          </a:p>
          <a:p>
            <a:pPr>
              <a:buFont typeface="Wingdings" panose="05000000000000000000" pitchFamily="2" charset="2"/>
              <a:buChar char="Ø"/>
            </a:pPr>
            <a:r>
              <a:rPr lang="ro-RO" sz="1400" b="1" dirty="0"/>
              <a:t>46</a:t>
            </a:r>
            <a:r>
              <a:rPr lang="ro-RO" sz="1400" dirty="0"/>
              <a:t> teste de sanitație din unități ale sectorului alimentar, din care </a:t>
            </a:r>
            <a:r>
              <a:rPr lang="ro-RO" sz="1400" b="1" dirty="0"/>
              <a:t>11</a:t>
            </a:r>
            <a:r>
              <a:rPr lang="ro-RO" sz="1400" dirty="0"/>
              <a:t> necorespunzătoare, cu </a:t>
            </a:r>
            <a:r>
              <a:rPr lang="ro-RO" sz="1400" b="1" dirty="0"/>
              <a:t>147</a:t>
            </a:r>
            <a:r>
              <a:rPr lang="ro-RO" sz="1400" dirty="0"/>
              <a:t> determinări, din care </a:t>
            </a:r>
            <a:r>
              <a:rPr lang="ro-RO" sz="1400" b="1" dirty="0"/>
              <a:t>22</a:t>
            </a:r>
            <a:r>
              <a:rPr lang="ro-RO" sz="1400" dirty="0"/>
              <a:t> necorespunzătoare</a:t>
            </a:r>
          </a:p>
          <a:p>
            <a:pPr marL="0" indent="0">
              <a:buNone/>
            </a:pPr>
            <a:endParaRPr lang="ro-RO" sz="1400" dirty="0"/>
          </a:p>
          <a:p>
            <a:pPr marL="0" indent="0">
              <a:buNone/>
            </a:pPr>
            <a:endParaRPr lang="ro-RO" sz="1400" dirty="0"/>
          </a:p>
        </p:txBody>
      </p:sp>
    </p:spTree>
    <p:extLst>
      <p:ext uri="{BB962C8B-B14F-4D97-AF65-F5344CB8AC3E}">
        <p14:creationId xmlns:p14="http://schemas.microsoft.com/office/powerpoint/2010/main" val="14564820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3214636-99D8-4345-B417-DAD3E4DB3328}"/>
              </a:ext>
            </a:extLst>
          </p:cNvPr>
          <p:cNvSpPr>
            <a:spLocks noGrp="1"/>
          </p:cNvSpPr>
          <p:nvPr>
            <p:ph type="title"/>
          </p:nvPr>
        </p:nvSpPr>
        <p:spPr>
          <a:xfrm>
            <a:off x="2025997" y="441230"/>
            <a:ext cx="8911687" cy="1280890"/>
          </a:xfrm>
        </p:spPr>
        <p:txBody>
          <a:bodyPr/>
          <a:lstStyle/>
          <a:p>
            <a:pPr algn="ctr"/>
            <a:r>
              <a:rPr lang="ro-RO" dirty="0"/>
              <a:t>LABORATORUL DE DIAGNOSTIC ȘI INVESTIGARE ÎN SĂNĂTATE PUBLICĂ</a:t>
            </a:r>
          </a:p>
        </p:txBody>
      </p:sp>
      <p:sp>
        <p:nvSpPr>
          <p:cNvPr id="3" name="Substituent conținut 2">
            <a:extLst>
              <a:ext uri="{FF2B5EF4-FFF2-40B4-BE49-F238E27FC236}">
                <a16:creationId xmlns:a16="http://schemas.microsoft.com/office/drawing/2014/main" id="{D0494BD3-4DA9-4399-9E06-8F33ED91C9B9}"/>
              </a:ext>
            </a:extLst>
          </p:cNvPr>
          <p:cNvSpPr>
            <a:spLocks noGrp="1"/>
          </p:cNvSpPr>
          <p:nvPr>
            <p:ph idx="1"/>
          </p:nvPr>
        </p:nvSpPr>
        <p:spPr>
          <a:xfrm>
            <a:off x="649224" y="1722120"/>
            <a:ext cx="11091672" cy="4694650"/>
          </a:xfrm>
        </p:spPr>
        <p:txBody>
          <a:bodyPr>
            <a:normAutofit/>
          </a:bodyPr>
          <a:lstStyle/>
          <a:p>
            <a:pPr marL="0" indent="0">
              <a:buNone/>
            </a:pPr>
            <a:r>
              <a:rPr lang="ro-RO" sz="1200" dirty="0"/>
              <a:t>În </a:t>
            </a:r>
            <a:r>
              <a:rPr lang="ro-RO" sz="1200" u="sng" dirty="0"/>
              <a:t>Compartimentul de microbiologie boli infecțioase</a:t>
            </a:r>
            <a:r>
              <a:rPr lang="ro-RO" sz="1200" dirty="0"/>
              <a:t> s-au efectuat </a:t>
            </a:r>
            <a:r>
              <a:rPr lang="ro-RO" sz="1200" b="1" dirty="0"/>
              <a:t>2507</a:t>
            </a:r>
            <a:r>
              <a:rPr lang="ro-RO" sz="1200" dirty="0"/>
              <a:t> probe:</a:t>
            </a:r>
          </a:p>
          <a:p>
            <a:pPr>
              <a:buFont typeface="Wingdings" panose="05000000000000000000" pitchFamily="2" charset="2"/>
              <a:buChar char="Ø"/>
            </a:pPr>
            <a:r>
              <a:rPr lang="ro-RO" sz="1200" b="1" dirty="0"/>
              <a:t>87</a:t>
            </a:r>
            <a:r>
              <a:rPr lang="ro-RO" sz="1200" dirty="0"/>
              <a:t> coproculturi;</a:t>
            </a:r>
          </a:p>
          <a:p>
            <a:pPr>
              <a:buFont typeface="Wingdings" panose="05000000000000000000" pitchFamily="2" charset="2"/>
              <a:buChar char="Ø"/>
            </a:pPr>
            <a:r>
              <a:rPr lang="ro-RO" sz="1200" b="1" dirty="0"/>
              <a:t>92</a:t>
            </a:r>
            <a:r>
              <a:rPr lang="ro-RO" sz="1200" dirty="0"/>
              <a:t> examene </a:t>
            </a:r>
            <a:r>
              <a:rPr lang="ro-RO" sz="1200" dirty="0" err="1"/>
              <a:t>coproparazitolgice</a:t>
            </a:r>
            <a:r>
              <a:rPr lang="ro-RO" sz="1200" dirty="0"/>
              <a:t>;</a:t>
            </a:r>
          </a:p>
          <a:p>
            <a:pPr>
              <a:buFont typeface="Wingdings" panose="05000000000000000000" pitchFamily="2" charset="2"/>
              <a:buChar char="Ø"/>
            </a:pPr>
            <a:r>
              <a:rPr lang="ro-RO" sz="1200" b="1" dirty="0"/>
              <a:t>40</a:t>
            </a:r>
            <a:r>
              <a:rPr lang="ro-RO" sz="1200" dirty="0"/>
              <a:t> exsudate nazale și faringiene;</a:t>
            </a:r>
          </a:p>
          <a:p>
            <a:pPr>
              <a:buFont typeface="Wingdings" panose="05000000000000000000" pitchFamily="2" charset="2"/>
              <a:buChar char="Ø"/>
            </a:pPr>
            <a:r>
              <a:rPr lang="ro-RO" sz="1200" b="1" dirty="0"/>
              <a:t>2</a:t>
            </a:r>
            <a:r>
              <a:rPr lang="ro-RO" sz="1200" dirty="0"/>
              <a:t> uroculturi;</a:t>
            </a:r>
          </a:p>
          <a:p>
            <a:pPr>
              <a:buFont typeface="Wingdings" panose="05000000000000000000" pitchFamily="2" charset="2"/>
              <a:buChar char="Ø"/>
            </a:pPr>
            <a:r>
              <a:rPr lang="ro-RO" sz="1200" b="1" dirty="0"/>
              <a:t>1313</a:t>
            </a:r>
            <a:r>
              <a:rPr lang="ro-RO" sz="1200" dirty="0"/>
              <a:t> probe pentru </a:t>
            </a:r>
            <a:r>
              <a:rPr lang="ro-RO" sz="1200" dirty="0" err="1"/>
              <a:t>aeromicroflora</a:t>
            </a:r>
            <a:r>
              <a:rPr lang="ro-RO" sz="1200" dirty="0"/>
              <a:t> și condiții </a:t>
            </a:r>
            <a:r>
              <a:rPr lang="ro-RO" sz="1200" dirty="0" err="1"/>
              <a:t>igienico</a:t>
            </a:r>
            <a:r>
              <a:rPr lang="ro-RO" sz="1200" dirty="0"/>
              <a:t>-sanitare din unități sanitare cu care sunt încheiate contracte și la cerere;</a:t>
            </a:r>
          </a:p>
          <a:p>
            <a:pPr>
              <a:buFont typeface="Wingdings" panose="05000000000000000000" pitchFamily="2" charset="2"/>
              <a:buChar char="Ø"/>
            </a:pPr>
            <a:r>
              <a:rPr lang="ro-RO" sz="1200" b="1" dirty="0"/>
              <a:t>275</a:t>
            </a:r>
            <a:r>
              <a:rPr lang="ro-RO" sz="1200" dirty="0"/>
              <a:t> probe pentru număr total de germeni din apa de dializă și </a:t>
            </a:r>
            <a:r>
              <a:rPr lang="ro-RO" sz="1200" dirty="0" err="1"/>
              <a:t>dializante</a:t>
            </a:r>
            <a:r>
              <a:rPr lang="ro-RO" sz="1200" dirty="0"/>
              <a:t>;</a:t>
            </a:r>
          </a:p>
          <a:p>
            <a:pPr>
              <a:buFont typeface="Wingdings" panose="05000000000000000000" pitchFamily="2" charset="2"/>
              <a:buChar char="Ø"/>
            </a:pPr>
            <a:r>
              <a:rPr lang="ro-RO" sz="1200" b="1" dirty="0"/>
              <a:t>667</a:t>
            </a:r>
            <a:r>
              <a:rPr lang="ro-RO" sz="1200" dirty="0"/>
              <a:t> probe pentru </a:t>
            </a:r>
            <a:r>
              <a:rPr lang="ro-RO" sz="1200" dirty="0" err="1"/>
              <a:t>aeromicroflora</a:t>
            </a:r>
            <a:r>
              <a:rPr lang="ro-RO" sz="1200" dirty="0"/>
              <a:t> și condiții </a:t>
            </a:r>
            <a:r>
              <a:rPr lang="ro-RO" sz="1200" dirty="0" err="1"/>
              <a:t>igienico</a:t>
            </a:r>
            <a:r>
              <a:rPr lang="ro-RO" sz="1200" dirty="0"/>
              <a:t>-sanitare din unități publice la cerere;</a:t>
            </a:r>
          </a:p>
          <a:p>
            <a:pPr>
              <a:buFont typeface="Wingdings" panose="05000000000000000000" pitchFamily="2" charset="2"/>
              <a:buChar char="Ø"/>
            </a:pPr>
            <a:r>
              <a:rPr lang="ro-RO" sz="1200" b="1" dirty="0"/>
              <a:t>31</a:t>
            </a:r>
            <a:r>
              <a:rPr lang="ro-RO" sz="1200" dirty="0"/>
              <a:t> probe pentru controlul menținerii sterilității:  </a:t>
            </a:r>
            <a:r>
              <a:rPr lang="ro-RO" sz="1200" b="1" dirty="0"/>
              <a:t>31</a:t>
            </a:r>
            <a:r>
              <a:rPr lang="ro-RO" sz="1200" dirty="0"/>
              <a:t> pentru unități sanitare la cerere/contract.</a:t>
            </a:r>
          </a:p>
          <a:p>
            <a:pPr marL="0" indent="0">
              <a:buNone/>
            </a:pPr>
            <a:r>
              <a:rPr lang="ro-RO" sz="1200" u="sng" dirty="0"/>
              <a:t>Compartimentul de imunologie </a:t>
            </a:r>
            <a:r>
              <a:rPr lang="ro-RO" sz="1200" dirty="0"/>
              <a:t>a efectuat un număr de </a:t>
            </a:r>
            <a:r>
              <a:rPr lang="ro-RO" sz="1200" b="1" dirty="0"/>
              <a:t>31525</a:t>
            </a:r>
            <a:r>
              <a:rPr lang="ro-RO" sz="1200" dirty="0"/>
              <a:t> probe pentru HIV, diagnosticul serologic al sifilisului, cu </a:t>
            </a:r>
            <a:r>
              <a:rPr lang="ro-RO" sz="1200" b="1" dirty="0"/>
              <a:t>38</a:t>
            </a:r>
            <a:r>
              <a:rPr lang="ro-RO" sz="1200" dirty="0"/>
              <a:t> probe pozitive.</a:t>
            </a:r>
          </a:p>
          <a:p>
            <a:pPr>
              <a:buFont typeface="Wingdings" panose="05000000000000000000" pitchFamily="2" charset="2"/>
              <a:buChar char="Ø"/>
            </a:pPr>
            <a:r>
              <a:rPr lang="ro-RO" sz="1200" b="1" dirty="0"/>
              <a:t>3126</a:t>
            </a:r>
            <a:r>
              <a:rPr lang="ro-RO" sz="1200" dirty="0"/>
              <a:t> probe HIV cu </a:t>
            </a:r>
            <a:r>
              <a:rPr lang="ro-RO" sz="1200" b="1" dirty="0"/>
              <a:t>23</a:t>
            </a:r>
            <a:r>
              <a:rPr lang="ro-RO" sz="1200" dirty="0"/>
              <a:t> probe pozitive, din care </a:t>
            </a:r>
            <a:r>
              <a:rPr lang="ro-RO" sz="1200" b="1" dirty="0"/>
              <a:t>11</a:t>
            </a:r>
            <a:r>
              <a:rPr lang="ro-RO" sz="1200" dirty="0"/>
              <a:t> probe pozitive confirmate Western Bot la Institutul Cantacuzino București, </a:t>
            </a:r>
            <a:r>
              <a:rPr lang="ro-RO" sz="1200" b="1" dirty="0"/>
              <a:t>12</a:t>
            </a:r>
            <a:r>
              <a:rPr lang="ro-RO" sz="1200" dirty="0"/>
              <a:t> probe (indeterminate / confirmate anterior);</a:t>
            </a:r>
          </a:p>
          <a:p>
            <a:pPr>
              <a:buFont typeface="Wingdings" panose="05000000000000000000" pitchFamily="2" charset="2"/>
              <a:buChar char="Ø"/>
            </a:pPr>
            <a:r>
              <a:rPr lang="ro-RO" sz="1200" b="1" dirty="0"/>
              <a:t>26</a:t>
            </a:r>
            <a:r>
              <a:rPr lang="ro-RO" sz="1200" dirty="0"/>
              <a:t> probe pentru diagnosticul sifilisului, inclusiv al sifilisului congenital, din care </a:t>
            </a:r>
            <a:r>
              <a:rPr lang="ro-RO" sz="1200" b="1" dirty="0"/>
              <a:t>15</a:t>
            </a:r>
            <a:r>
              <a:rPr lang="ro-RO" sz="1200" dirty="0"/>
              <a:t> probe pozitive: </a:t>
            </a:r>
            <a:r>
              <a:rPr lang="ro-RO" sz="1200" b="1" dirty="0"/>
              <a:t>17</a:t>
            </a:r>
            <a:r>
              <a:rPr lang="ro-RO" sz="1200" dirty="0"/>
              <a:t> probe VDRL cu </a:t>
            </a:r>
            <a:r>
              <a:rPr lang="ro-RO" sz="1200" b="1" dirty="0"/>
              <a:t>10</a:t>
            </a:r>
            <a:r>
              <a:rPr lang="ro-RO" sz="1200" dirty="0"/>
              <a:t> probe pozitive și </a:t>
            </a:r>
            <a:r>
              <a:rPr lang="ro-RO" sz="1200" b="1" dirty="0"/>
              <a:t>9</a:t>
            </a:r>
            <a:r>
              <a:rPr lang="ro-RO" sz="1200" dirty="0"/>
              <a:t> probe TPHA cu </a:t>
            </a:r>
            <a:r>
              <a:rPr lang="ro-RO" sz="1200" b="1" dirty="0"/>
              <a:t>5</a:t>
            </a:r>
            <a:r>
              <a:rPr lang="ro-RO" sz="1200" dirty="0"/>
              <a:t> probe pozitive;</a:t>
            </a:r>
          </a:p>
          <a:p>
            <a:pPr marL="0" indent="0">
              <a:buNone/>
            </a:pPr>
            <a:endParaRPr lang="ro-RO" sz="1200" dirty="0"/>
          </a:p>
          <a:p>
            <a:pPr marL="0" indent="0">
              <a:buNone/>
            </a:pPr>
            <a:r>
              <a:rPr lang="ro-RO" sz="1200" dirty="0"/>
              <a:t>								</a:t>
            </a:r>
          </a:p>
          <a:p>
            <a:pPr>
              <a:buFont typeface="Wingdings" panose="05000000000000000000" pitchFamily="2" charset="2"/>
              <a:buChar char="Ø"/>
            </a:pPr>
            <a:endParaRPr lang="ro-RO" sz="1200" dirty="0"/>
          </a:p>
          <a:p>
            <a:pPr marL="0" indent="0">
              <a:buNone/>
            </a:pPr>
            <a:endParaRPr lang="ro-RO" sz="1200" dirty="0"/>
          </a:p>
          <a:p>
            <a:pPr marL="0" indent="0">
              <a:buNone/>
            </a:pPr>
            <a:endParaRPr lang="ro-RO" sz="1200" dirty="0"/>
          </a:p>
          <a:p>
            <a:pPr marL="0" indent="0">
              <a:buNone/>
            </a:pPr>
            <a:endParaRPr lang="ro-RO" sz="1400" dirty="0"/>
          </a:p>
        </p:txBody>
      </p:sp>
    </p:spTree>
    <p:extLst>
      <p:ext uri="{BB962C8B-B14F-4D97-AF65-F5344CB8AC3E}">
        <p14:creationId xmlns:p14="http://schemas.microsoft.com/office/powerpoint/2010/main" val="1078614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3214636-99D8-4345-B417-DAD3E4DB3328}"/>
              </a:ext>
            </a:extLst>
          </p:cNvPr>
          <p:cNvSpPr>
            <a:spLocks noGrp="1"/>
          </p:cNvSpPr>
          <p:nvPr>
            <p:ph type="title"/>
          </p:nvPr>
        </p:nvSpPr>
        <p:spPr>
          <a:xfrm>
            <a:off x="2025997" y="441230"/>
            <a:ext cx="8911687" cy="1280890"/>
          </a:xfrm>
        </p:spPr>
        <p:txBody>
          <a:bodyPr/>
          <a:lstStyle/>
          <a:p>
            <a:pPr algn="ctr"/>
            <a:r>
              <a:rPr lang="ro-RO" dirty="0"/>
              <a:t>LABORATORUL DE DIAGNOSTIC ȘI INVESTIGARE ÎN SĂNĂTATE PUBLICĂ</a:t>
            </a:r>
          </a:p>
        </p:txBody>
      </p:sp>
      <p:sp>
        <p:nvSpPr>
          <p:cNvPr id="3" name="Substituent conținut 2">
            <a:extLst>
              <a:ext uri="{FF2B5EF4-FFF2-40B4-BE49-F238E27FC236}">
                <a16:creationId xmlns:a16="http://schemas.microsoft.com/office/drawing/2014/main" id="{D0494BD3-4DA9-4399-9E06-8F33ED91C9B9}"/>
              </a:ext>
            </a:extLst>
          </p:cNvPr>
          <p:cNvSpPr>
            <a:spLocks noGrp="1"/>
          </p:cNvSpPr>
          <p:nvPr>
            <p:ph idx="1"/>
          </p:nvPr>
        </p:nvSpPr>
        <p:spPr>
          <a:xfrm>
            <a:off x="2303032" y="1895856"/>
            <a:ext cx="8357616" cy="4694650"/>
          </a:xfrm>
        </p:spPr>
        <p:txBody>
          <a:bodyPr>
            <a:normAutofit/>
          </a:bodyPr>
          <a:lstStyle/>
          <a:p>
            <a:pPr marL="0" indent="0">
              <a:buNone/>
            </a:pPr>
            <a:r>
              <a:rPr lang="ro-RO" sz="1200" dirty="0"/>
              <a:t>	Pe lângă analizele efectuate în laboratorul propriu, un număr de 6490 probe s-au trimis:</a:t>
            </a:r>
          </a:p>
          <a:p>
            <a:pPr marL="0" indent="0">
              <a:buNone/>
            </a:pPr>
            <a:endParaRPr lang="ro-RO" sz="1200" dirty="0"/>
          </a:p>
          <a:p>
            <a:pPr>
              <a:buFont typeface="Wingdings" panose="05000000000000000000" pitchFamily="2" charset="2"/>
              <a:buChar char="Ø"/>
            </a:pPr>
            <a:r>
              <a:rPr lang="ro-RO" sz="1200" b="1" dirty="0"/>
              <a:t>La CRSP Iași, 44 probe:</a:t>
            </a:r>
          </a:p>
          <a:p>
            <a:pPr>
              <a:buFont typeface="Wingdings" panose="05000000000000000000" pitchFamily="2" charset="2"/>
              <a:buChar char="ü"/>
            </a:pPr>
            <a:r>
              <a:rPr lang="ro-RO" sz="1200" dirty="0"/>
              <a:t>3 probe pentru boala </a:t>
            </a:r>
            <a:r>
              <a:rPr lang="ro-RO" sz="1200" dirty="0" err="1"/>
              <a:t>Lyme</a:t>
            </a:r>
            <a:endParaRPr lang="ro-RO" sz="1200" dirty="0"/>
          </a:p>
          <a:p>
            <a:pPr>
              <a:buFont typeface="Wingdings" panose="05000000000000000000" pitchFamily="2" charset="2"/>
              <a:buChar char="ü"/>
            </a:pPr>
            <a:r>
              <a:rPr lang="ro-RO" sz="1200" dirty="0"/>
              <a:t>22 probe pentru hepatite virale (7 probe </a:t>
            </a:r>
            <a:r>
              <a:rPr lang="ro-RO" sz="1200" dirty="0" err="1"/>
              <a:t>IgM</a:t>
            </a:r>
            <a:r>
              <a:rPr lang="ro-RO" sz="1200" dirty="0"/>
              <a:t> HAV, 13 probe </a:t>
            </a:r>
            <a:r>
              <a:rPr lang="ro-RO" sz="1200" dirty="0" err="1"/>
              <a:t>AgHBs</a:t>
            </a:r>
            <a:r>
              <a:rPr lang="ro-RO" sz="1200" dirty="0"/>
              <a:t>, 2 probe Ac anti-HCV)</a:t>
            </a:r>
          </a:p>
          <a:p>
            <a:pPr>
              <a:buFont typeface="Wingdings" panose="05000000000000000000" pitchFamily="2" charset="2"/>
              <a:buChar char="ü"/>
            </a:pPr>
            <a:r>
              <a:rPr lang="ro-RO" sz="1200" dirty="0"/>
              <a:t>5 probe pentru meningită (4 probe meningită virală și 1 probă meningită </a:t>
            </a:r>
            <a:r>
              <a:rPr lang="ro-RO" sz="1200" dirty="0" err="1"/>
              <a:t>meningococică</a:t>
            </a:r>
            <a:r>
              <a:rPr lang="ro-RO" sz="1200" dirty="0"/>
              <a:t>)</a:t>
            </a:r>
          </a:p>
          <a:p>
            <a:pPr>
              <a:buFont typeface="Wingdings" panose="05000000000000000000" pitchFamily="2" charset="2"/>
              <a:buChar char="ü"/>
            </a:pPr>
            <a:r>
              <a:rPr lang="ro-RO" sz="1200" dirty="0"/>
              <a:t>5 probe pentru leptospiroză</a:t>
            </a:r>
          </a:p>
          <a:p>
            <a:pPr>
              <a:buFont typeface="Wingdings" panose="05000000000000000000" pitchFamily="2" charset="2"/>
              <a:buChar char="ü"/>
            </a:pPr>
            <a:r>
              <a:rPr lang="ro-RO" sz="1200" dirty="0"/>
              <a:t>9 tulpini Salmonella </a:t>
            </a:r>
            <a:r>
              <a:rPr lang="ro-RO" sz="1200" dirty="0" err="1"/>
              <a:t>spp</a:t>
            </a:r>
            <a:r>
              <a:rPr lang="ro-RO" sz="1200" dirty="0"/>
              <a:t>. Supraveghere Salmonella sentinela 2022</a:t>
            </a:r>
          </a:p>
          <a:p>
            <a:pPr>
              <a:buFont typeface="Wingdings" panose="05000000000000000000" pitchFamily="2" charset="2"/>
              <a:buChar char="Ø"/>
            </a:pPr>
            <a:r>
              <a:rPr lang="ro-RO" sz="1200" b="1" dirty="0"/>
              <a:t>La Institutul Cantacuzino București, 14 probe:</a:t>
            </a:r>
          </a:p>
          <a:p>
            <a:pPr>
              <a:buFont typeface="Wingdings" panose="05000000000000000000" pitchFamily="2" charset="2"/>
              <a:buChar char="ü"/>
            </a:pPr>
            <a:r>
              <a:rPr lang="ro-RO" sz="1200" dirty="0"/>
              <a:t>12 probe pentru confirmare WESTERN BLOT – HIV</a:t>
            </a:r>
          </a:p>
          <a:p>
            <a:pPr>
              <a:buFont typeface="Wingdings" panose="05000000000000000000" pitchFamily="2" charset="2"/>
              <a:buChar char="ü"/>
            </a:pPr>
            <a:r>
              <a:rPr lang="ro-RO" sz="1200" dirty="0"/>
              <a:t>2 probe pentru detectarea toxinei </a:t>
            </a:r>
            <a:r>
              <a:rPr lang="ro-RO" sz="1200" dirty="0" err="1"/>
              <a:t>botulinice</a:t>
            </a:r>
            <a:endParaRPr lang="ro-RO" sz="1200" dirty="0"/>
          </a:p>
          <a:p>
            <a:pPr>
              <a:buFont typeface="Wingdings" panose="05000000000000000000" pitchFamily="2" charset="2"/>
              <a:buChar char="Ø"/>
            </a:pPr>
            <a:r>
              <a:rPr lang="ro-RO" sz="1200" b="1" dirty="0"/>
              <a:t>Probe trimise pentru detecție SARS COV-2, prin RT-PCR – 6432 probe:</a:t>
            </a:r>
          </a:p>
          <a:p>
            <a:pPr>
              <a:buFont typeface="Wingdings" panose="05000000000000000000" pitchFamily="2" charset="2"/>
              <a:buChar char="ü"/>
            </a:pPr>
            <a:r>
              <a:rPr lang="ro-RO" sz="1200" dirty="0"/>
              <a:t>La Spitalul Clinic Boli Infecțioase Iași – 507 probe</a:t>
            </a:r>
          </a:p>
          <a:p>
            <a:pPr>
              <a:buFont typeface="Wingdings" panose="05000000000000000000" pitchFamily="2" charset="2"/>
              <a:buChar char="ü"/>
            </a:pPr>
            <a:r>
              <a:rPr lang="ro-RO" sz="1200" dirty="0"/>
              <a:t>La Spitalul Județean </a:t>
            </a:r>
            <a:r>
              <a:rPr lang="ro-RO" sz="1200" dirty="0" err="1"/>
              <a:t>Mavromati</a:t>
            </a:r>
            <a:r>
              <a:rPr lang="ro-RO" sz="1200" dirty="0"/>
              <a:t> Botoșani – 5925 probe.</a:t>
            </a:r>
          </a:p>
          <a:p>
            <a:pPr marL="0" indent="0">
              <a:buNone/>
            </a:pPr>
            <a:r>
              <a:rPr lang="ro-RO" sz="1200" dirty="0"/>
              <a:t>								</a:t>
            </a:r>
          </a:p>
          <a:p>
            <a:pPr>
              <a:buFont typeface="Wingdings" panose="05000000000000000000" pitchFamily="2" charset="2"/>
              <a:buChar char="Ø"/>
            </a:pPr>
            <a:endParaRPr lang="ro-RO" sz="1200" dirty="0"/>
          </a:p>
          <a:p>
            <a:pPr marL="0" indent="0">
              <a:buNone/>
            </a:pPr>
            <a:endParaRPr lang="ro-RO" sz="1200" dirty="0"/>
          </a:p>
          <a:p>
            <a:pPr marL="0" indent="0">
              <a:buNone/>
            </a:pPr>
            <a:endParaRPr lang="ro-RO" sz="1200" dirty="0"/>
          </a:p>
          <a:p>
            <a:pPr marL="0" indent="0">
              <a:buNone/>
            </a:pPr>
            <a:endParaRPr lang="ro-RO" sz="1400" dirty="0"/>
          </a:p>
        </p:txBody>
      </p:sp>
    </p:spTree>
    <p:extLst>
      <p:ext uri="{BB962C8B-B14F-4D97-AF65-F5344CB8AC3E}">
        <p14:creationId xmlns:p14="http://schemas.microsoft.com/office/powerpoint/2010/main" val="1459907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49386D7-0DE8-4540-8911-C3771605207A}"/>
              </a:ext>
            </a:extLst>
          </p:cNvPr>
          <p:cNvSpPr>
            <a:spLocks noGrp="1"/>
          </p:cNvSpPr>
          <p:nvPr>
            <p:ph type="title"/>
          </p:nvPr>
        </p:nvSpPr>
        <p:spPr>
          <a:xfrm>
            <a:off x="1568797" y="614966"/>
            <a:ext cx="8911687" cy="1280890"/>
          </a:xfrm>
        </p:spPr>
        <p:txBody>
          <a:bodyPr/>
          <a:lstStyle/>
          <a:p>
            <a:pPr algn="ctr"/>
            <a:r>
              <a:rPr lang="ro-RO" dirty="0"/>
              <a:t>SERVICIUL DE CONTROL ÎN </a:t>
            </a:r>
            <a:br>
              <a:rPr lang="ro-RO" dirty="0"/>
            </a:br>
            <a:r>
              <a:rPr lang="ro-RO" dirty="0"/>
              <a:t>SĂNĂTATE PUBLICĂ</a:t>
            </a:r>
          </a:p>
        </p:txBody>
      </p:sp>
      <p:sp>
        <p:nvSpPr>
          <p:cNvPr id="3" name="Substituent conținut 2">
            <a:extLst>
              <a:ext uri="{FF2B5EF4-FFF2-40B4-BE49-F238E27FC236}">
                <a16:creationId xmlns:a16="http://schemas.microsoft.com/office/drawing/2014/main" id="{C0F0E34D-19DB-458C-B30D-64A2A41544CF}"/>
              </a:ext>
            </a:extLst>
          </p:cNvPr>
          <p:cNvSpPr>
            <a:spLocks noGrp="1"/>
          </p:cNvSpPr>
          <p:nvPr>
            <p:ph idx="1"/>
          </p:nvPr>
        </p:nvSpPr>
        <p:spPr>
          <a:xfrm>
            <a:off x="1408176" y="2133600"/>
            <a:ext cx="10096436" cy="4312920"/>
          </a:xfrm>
        </p:spPr>
        <p:txBody>
          <a:bodyPr>
            <a:normAutofit fontScale="92500" lnSpcReduction="20000"/>
          </a:bodyPr>
          <a:lstStyle/>
          <a:p>
            <a:pPr marL="114300" indent="0" algn="just">
              <a:spcBef>
                <a:spcPts val="0"/>
              </a:spcBef>
              <a:buNone/>
            </a:pPr>
            <a:r>
              <a:rPr lang="ro-RO" sz="700" dirty="0">
                <a:solidFill>
                  <a:srgbClr val="000000"/>
                </a:solidFill>
                <a:latin typeface="Times New Roman" panose="02020603050405020304" pitchFamily="18" charset="0"/>
              </a:rPr>
              <a:t>  </a:t>
            </a:r>
            <a:r>
              <a:rPr lang="ro-RO" dirty="0">
                <a:solidFill>
                  <a:srgbClr val="000000"/>
                </a:solidFill>
                <a:latin typeface="Times New Roman" panose="02020603050405020304" pitchFamily="18" charset="0"/>
              </a:rPr>
              <a:t>În anul 2022 SCSP Botoșani a efectuat un număr de </a:t>
            </a:r>
            <a:r>
              <a:rPr lang="ro-RO" b="1" dirty="0">
                <a:solidFill>
                  <a:srgbClr val="000000"/>
                </a:solidFill>
                <a:latin typeface="Times New Roman" panose="02020603050405020304" pitchFamily="18" charset="0"/>
              </a:rPr>
              <a:t>1046</a:t>
            </a:r>
            <a:r>
              <a:rPr lang="ro-RO" dirty="0">
                <a:solidFill>
                  <a:srgbClr val="000000"/>
                </a:solidFill>
                <a:latin typeface="Times New Roman" panose="02020603050405020304" pitchFamily="18" charset="0"/>
              </a:rPr>
              <a:t> de controale în cadrul celor </a:t>
            </a:r>
            <a:r>
              <a:rPr lang="ro-RO" b="1" dirty="0">
                <a:solidFill>
                  <a:srgbClr val="000000"/>
                </a:solidFill>
                <a:latin typeface="Times New Roman" panose="02020603050405020304" pitchFamily="18" charset="0"/>
              </a:rPr>
              <a:t>27</a:t>
            </a:r>
            <a:r>
              <a:rPr lang="ro-RO" dirty="0">
                <a:solidFill>
                  <a:srgbClr val="000000"/>
                </a:solidFill>
                <a:latin typeface="Times New Roman" panose="02020603050405020304" pitchFamily="18" charset="0"/>
              </a:rPr>
              <a:t> de acțiuni tematice dispuse de către MS -ISS, în următoarele domenii:</a:t>
            </a:r>
            <a:endParaRPr lang="ro-RO" dirty="0">
              <a:solidFill>
                <a:srgbClr val="000000"/>
              </a:solidFill>
              <a:latin typeface="tahoma" panose="020B0604030504040204" pitchFamily="34" charset="0"/>
            </a:endParaRPr>
          </a:p>
          <a:p>
            <a:pPr marL="571500" indent="0" algn="just">
              <a:spcBef>
                <a:spcPts val="0"/>
              </a:spcBef>
              <a:buNone/>
            </a:pPr>
            <a:r>
              <a:rPr lang="ro-RO" dirty="0">
                <a:solidFill>
                  <a:srgbClr val="000000"/>
                </a:solidFill>
                <a:latin typeface="Courier New" panose="02070309020205020404" pitchFamily="49" charset="0"/>
              </a:rPr>
              <a:t>o</a:t>
            </a:r>
            <a:r>
              <a:rPr lang="ro-RO" sz="700" dirty="0">
                <a:solidFill>
                  <a:srgbClr val="000000"/>
                </a:solidFill>
                <a:latin typeface="Times New Roman" panose="02020603050405020304" pitchFamily="18" charset="0"/>
              </a:rPr>
              <a:t>   </a:t>
            </a:r>
            <a:r>
              <a:rPr lang="ro-RO" dirty="0">
                <a:solidFill>
                  <a:srgbClr val="000000"/>
                </a:solidFill>
                <a:latin typeface="Times New Roman" panose="02020603050405020304" pitchFamily="18" charset="0"/>
              </a:rPr>
              <a:t>unități sanitare cu paturi (spitale, unități de dializă), unități  de asistență medicală ambulatorie, cabinete medicină dentară și de familie, centre de permanență, servicii de ambulanță, laboratoare de analize medicale, unități de transfuzie;</a:t>
            </a:r>
            <a:endParaRPr lang="ro-RO" dirty="0">
              <a:solidFill>
                <a:srgbClr val="000000"/>
              </a:solidFill>
              <a:latin typeface="tahoma" panose="020B0604030504040204" pitchFamily="34" charset="0"/>
            </a:endParaRPr>
          </a:p>
          <a:p>
            <a:pPr marL="571500" indent="0" algn="just">
              <a:spcBef>
                <a:spcPts val="0"/>
              </a:spcBef>
              <a:buNone/>
            </a:pPr>
            <a:r>
              <a:rPr lang="ro-RO" dirty="0">
                <a:solidFill>
                  <a:srgbClr val="000000"/>
                </a:solidFill>
                <a:latin typeface="Courier New" panose="02070309020205020404" pitchFamily="49" charset="0"/>
              </a:rPr>
              <a:t>o</a:t>
            </a:r>
            <a:r>
              <a:rPr lang="ro-RO" sz="700" dirty="0">
                <a:solidFill>
                  <a:srgbClr val="000000"/>
                </a:solidFill>
                <a:latin typeface="Times New Roman" panose="02020603050405020304" pitchFamily="18" charset="0"/>
              </a:rPr>
              <a:t>   </a:t>
            </a:r>
            <a:r>
              <a:rPr lang="ro-RO" dirty="0">
                <a:solidFill>
                  <a:srgbClr val="000000"/>
                </a:solidFill>
                <a:latin typeface="Times New Roman" panose="02020603050405020304" pitchFamily="18" charset="0"/>
              </a:rPr>
              <a:t>în domeniul </a:t>
            </a:r>
            <a:r>
              <a:rPr lang="ro-RO" dirty="0" err="1">
                <a:solidFill>
                  <a:srgbClr val="000000"/>
                </a:solidFill>
                <a:latin typeface="Times New Roman" panose="02020603050405020304" pitchFamily="18" charset="0"/>
              </a:rPr>
              <a:t>biocidelor</a:t>
            </a:r>
            <a:r>
              <a:rPr lang="ro-RO" dirty="0">
                <a:solidFill>
                  <a:srgbClr val="000000"/>
                </a:solidFill>
                <a:latin typeface="Times New Roman" panose="02020603050405020304" pitchFamily="18" charset="0"/>
              </a:rPr>
              <a:t>: verificarea acestora la producători, distribuitori, utilizatori - din punct de vedere al etichetării, condiții de utilizare;</a:t>
            </a:r>
            <a:endParaRPr lang="ro-RO" dirty="0">
              <a:solidFill>
                <a:srgbClr val="000000"/>
              </a:solidFill>
              <a:latin typeface="tahoma" panose="020B0604030504040204" pitchFamily="34" charset="0"/>
            </a:endParaRPr>
          </a:p>
          <a:p>
            <a:pPr marL="571500" indent="0" algn="just">
              <a:spcBef>
                <a:spcPts val="0"/>
              </a:spcBef>
              <a:buNone/>
            </a:pPr>
            <a:r>
              <a:rPr lang="ro-RO" dirty="0">
                <a:solidFill>
                  <a:srgbClr val="000000"/>
                </a:solidFill>
                <a:latin typeface="Courier New" panose="02070309020205020404" pitchFamily="49" charset="0"/>
              </a:rPr>
              <a:t>o</a:t>
            </a:r>
            <a:r>
              <a:rPr lang="ro-RO" sz="700" dirty="0">
                <a:solidFill>
                  <a:srgbClr val="000000"/>
                </a:solidFill>
                <a:latin typeface="Times New Roman" panose="02020603050405020304" pitchFamily="18" charset="0"/>
              </a:rPr>
              <a:t>   </a:t>
            </a:r>
            <a:r>
              <a:rPr lang="ro-RO" dirty="0">
                <a:solidFill>
                  <a:srgbClr val="000000"/>
                </a:solidFill>
                <a:latin typeface="Times New Roman" panose="02020603050405020304" pitchFamily="18" charset="0"/>
              </a:rPr>
              <a:t>în domeniul cosmeticelor: verificarea notificării acestora, a etichetării;</a:t>
            </a:r>
            <a:endParaRPr lang="ro-RO" dirty="0">
              <a:solidFill>
                <a:srgbClr val="000000"/>
              </a:solidFill>
              <a:latin typeface="tahoma" panose="020B0604030504040204" pitchFamily="34" charset="0"/>
            </a:endParaRPr>
          </a:p>
          <a:p>
            <a:pPr marL="571500" indent="0" algn="just">
              <a:spcBef>
                <a:spcPts val="0"/>
              </a:spcBef>
              <a:buNone/>
            </a:pPr>
            <a:r>
              <a:rPr lang="ro-RO" dirty="0">
                <a:solidFill>
                  <a:srgbClr val="000000"/>
                </a:solidFill>
                <a:latin typeface="Courier New" panose="02070309020205020404" pitchFamily="49" charset="0"/>
              </a:rPr>
              <a:t>o</a:t>
            </a:r>
            <a:r>
              <a:rPr lang="ro-RO" sz="700" dirty="0">
                <a:solidFill>
                  <a:srgbClr val="000000"/>
                </a:solidFill>
                <a:latin typeface="Times New Roman" panose="02020603050405020304" pitchFamily="18" charset="0"/>
              </a:rPr>
              <a:t>   </a:t>
            </a:r>
            <a:r>
              <a:rPr lang="ro-RO" dirty="0">
                <a:solidFill>
                  <a:srgbClr val="000000"/>
                </a:solidFill>
                <a:latin typeface="Times New Roman" panose="02020603050405020304" pitchFamily="18" charset="0"/>
              </a:rPr>
              <a:t>în domeniul apei potabile în mediul urban și rural: autorizarea sanitară a stațiilor de tratare a apei, a microsistemelor de aprovizionare cu apă; verificarea calității apei potabile din punct de vedere </a:t>
            </a:r>
            <a:r>
              <a:rPr lang="ro-RO" dirty="0" err="1">
                <a:solidFill>
                  <a:srgbClr val="000000"/>
                </a:solidFill>
                <a:latin typeface="Times New Roman" panose="02020603050405020304" pitchFamily="18" charset="0"/>
              </a:rPr>
              <a:t>fizico</a:t>
            </a:r>
            <a:r>
              <a:rPr lang="ro-RO" dirty="0">
                <a:solidFill>
                  <a:srgbClr val="000000"/>
                </a:solidFill>
                <a:latin typeface="Times New Roman" panose="02020603050405020304" pitchFamily="18" charset="0"/>
              </a:rPr>
              <a:t>-chimic și bacteriologic;</a:t>
            </a:r>
            <a:endParaRPr lang="ro-RO" dirty="0">
              <a:solidFill>
                <a:srgbClr val="000000"/>
              </a:solidFill>
              <a:latin typeface="tahoma" panose="020B0604030504040204" pitchFamily="34" charset="0"/>
            </a:endParaRPr>
          </a:p>
          <a:p>
            <a:pPr marL="571500" indent="0" algn="just">
              <a:spcBef>
                <a:spcPts val="0"/>
              </a:spcBef>
              <a:buNone/>
            </a:pPr>
            <a:r>
              <a:rPr lang="ro-RO" dirty="0">
                <a:solidFill>
                  <a:srgbClr val="000000"/>
                </a:solidFill>
                <a:latin typeface="Courier New" panose="02070309020205020404" pitchFamily="49" charset="0"/>
              </a:rPr>
              <a:t>o</a:t>
            </a:r>
            <a:r>
              <a:rPr lang="ro-RO" sz="700" dirty="0">
                <a:solidFill>
                  <a:srgbClr val="000000"/>
                </a:solidFill>
                <a:latin typeface="Times New Roman" panose="02020603050405020304" pitchFamily="18" charset="0"/>
              </a:rPr>
              <a:t>   </a:t>
            </a:r>
            <a:r>
              <a:rPr lang="ro-RO" dirty="0">
                <a:solidFill>
                  <a:srgbClr val="000000"/>
                </a:solidFill>
                <a:latin typeface="Times New Roman" panose="02020603050405020304" pitchFamily="18" charset="0"/>
              </a:rPr>
              <a:t>în domeniul apei de îmbăiere - verificarea piscinelor/ștrandurilor din punct de vedere al condițiilor </a:t>
            </a:r>
            <a:r>
              <a:rPr lang="ro-RO" dirty="0" err="1">
                <a:solidFill>
                  <a:srgbClr val="000000"/>
                </a:solidFill>
                <a:latin typeface="Times New Roman" panose="02020603050405020304" pitchFamily="18" charset="0"/>
              </a:rPr>
              <a:t>igienico</a:t>
            </a:r>
            <a:r>
              <a:rPr lang="ro-RO" dirty="0">
                <a:solidFill>
                  <a:srgbClr val="000000"/>
                </a:solidFill>
                <a:latin typeface="Times New Roman" panose="02020603050405020304" pitchFamily="18" charset="0"/>
              </a:rPr>
              <a:t>-sanitare și al calității apei de îmbăiere;</a:t>
            </a:r>
            <a:endParaRPr lang="ro-RO" dirty="0">
              <a:solidFill>
                <a:srgbClr val="000000"/>
              </a:solidFill>
              <a:latin typeface="tahoma" panose="020B0604030504040204" pitchFamily="34" charset="0"/>
            </a:endParaRPr>
          </a:p>
          <a:p>
            <a:pPr marL="571500" indent="0" algn="just">
              <a:spcBef>
                <a:spcPts val="0"/>
              </a:spcBef>
              <a:buNone/>
            </a:pPr>
            <a:r>
              <a:rPr lang="ro-RO" dirty="0">
                <a:solidFill>
                  <a:srgbClr val="000000"/>
                </a:solidFill>
                <a:latin typeface="Courier New" panose="02070309020205020404" pitchFamily="49" charset="0"/>
              </a:rPr>
              <a:t>o</a:t>
            </a:r>
            <a:r>
              <a:rPr lang="ro-RO" sz="700" dirty="0">
                <a:solidFill>
                  <a:srgbClr val="000000"/>
                </a:solidFill>
                <a:latin typeface="Times New Roman" panose="02020603050405020304" pitchFamily="18" charset="0"/>
              </a:rPr>
              <a:t>   </a:t>
            </a:r>
            <a:r>
              <a:rPr lang="ro-RO" dirty="0">
                <a:solidFill>
                  <a:srgbClr val="000000"/>
                </a:solidFill>
                <a:latin typeface="Times New Roman" panose="02020603050405020304" pitchFamily="18" charset="0"/>
              </a:rPr>
              <a:t>în domeniul învățământului - verificarea condițiilor </a:t>
            </a:r>
            <a:r>
              <a:rPr lang="ro-RO" dirty="0" err="1">
                <a:solidFill>
                  <a:srgbClr val="000000"/>
                </a:solidFill>
                <a:latin typeface="Times New Roman" panose="02020603050405020304" pitchFamily="18" charset="0"/>
              </a:rPr>
              <a:t>igienico</a:t>
            </a:r>
            <a:r>
              <a:rPr lang="ro-RO" dirty="0">
                <a:solidFill>
                  <a:srgbClr val="000000"/>
                </a:solidFill>
                <a:latin typeface="Times New Roman" panose="02020603050405020304" pitchFamily="18" charset="0"/>
              </a:rPr>
              <a:t>-sanitare de funcționare și respectarea măsurilor de prevenire a răspândirii SARS CoV-2 în unități de învățământ </a:t>
            </a:r>
            <a:r>
              <a:rPr lang="ro-RO" dirty="0" err="1">
                <a:solidFill>
                  <a:srgbClr val="000000"/>
                </a:solidFill>
                <a:latin typeface="Times New Roman" panose="02020603050405020304" pitchFamily="18" charset="0"/>
              </a:rPr>
              <a:t>antepreșcolar</a:t>
            </a:r>
            <a:r>
              <a:rPr lang="ro-RO" dirty="0">
                <a:solidFill>
                  <a:srgbClr val="000000"/>
                </a:solidFill>
                <a:latin typeface="Times New Roman" panose="02020603050405020304" pitchFamily="18" charset="0"/>
              </a:rPr>
              <a:t>, preșcolar, școlar, liceal, postliceal;</a:t>
            </a:r>
            <a:endParaRPr lang="ro-RO" dirty="0">
              <a:solidFill>
                <a:srgbClr val="000000"/>
              </a:solidFill>
              <a:latin typeface="tahoma" panose="020B0604030504040204" pitchFamily="34" charset="0"/>
            </a:endParaRPr>
          </a:p>
          <a:p>
            <a:pPr marL="571500" indent="0" algn="just">
              <a:spcBef>
                <a:spcPts val="0"/>
              </a:spcBef>
              <a:buNone/>
            </a:pPr>
            <a:r>
              <a:rPr lang="ro-RO" dirty="0">
                <a:solidFill>
                  <a:srgbClr val="000000"/>
                </a:solidFill>
                <a:latin typeface="Courier New" panose="02070309020205020404" pitchFamily="49" charset="0"/>
              </a:rPr>
              <a:t>o</a:t>
            </a:r>
            <a:r>
              <a:rPr lang="ro-RO" sz="700" dirty="0">
                <a:solidFill>
                  <a:srgbClr val="000000"/>
                </a:solidFill>
                <a:latin typeface="Times New Roman" panose="02020603050405020304" pitchFamily="18" charset="0"/>
              </a:rPr>
              <a:t>   </a:t>
            </a:r>
            <a:r>
              <a:rPr lang="ro-RO" dirty="0">
                <a:solidFill>
                  <a:srgbClr val="000000"/>
                </a:solidFill>
                <a:latin typeface="Times New Roman" panose="02020603050405020304" pitchFamily="18" charset="0"/>
              </a:rPr>
              <a:t>în domeniul alimentului - verificarea conformității apelor potabile îmbuteliate, suplimentelor alimentare și alimentelor cu adaos de vitamine și minerale, alimentelor cu destinație nutrițională specială, a mențiunilor nutriționale și de sănătate înscrise pe produsele alimentare și suplimentele alimentare, a alimentelor cu radiații ionizante, a materialelor care vin în contact cu alimentele;</a:t>
            </a:r>
            <a:endParaRPr lang="ro-RO" dirty="0">
              <a:solidFill>
                <a:srgbClr val="000000"/>
              </a:solidFill>
              <a:latin typeface="tahoma" panose="020B0604030504040204" pitchFamily="34" charset="0"/>
            </a:endParaRPr>
          </a:p>
          <a:p>
            <a:pPr marL="0" indent="0" algn="just">
              <a:buNone/>
            </a:pPr>
            <a:endParaRPr lang="ro-RO" dirty="0"/>
          </a:p>
        </p:txBody>
      </p:sp>
    </p:spTree>
    <p:extLst>
      <p:ext uri="{BB962C8B-B14F-4D97-AF65-F5344CB8AC3E}">
        <p14:creationId xmlns:p14="http://schemas.microsoft.com/office/powerpoint/2010/main" val="1330855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49386D7-0DE8-4540-8911-C3771605207A}"/>
              </a:ext>
            </a:extLst>
          </p:cNvPr>
          <p:cNvSpPr>
            <a:spLocks noGrp="1"/>
          </p:cNvSpPr>
          <p:nvPr>
            <p:ph type="title"/>
          </p:nvPr>
        </p:nvSpPr>
        <p:spPr>
          <a:xfrm>
            <a:off x="1568797" y="614966"/>
            <a:ext cx="8911687" cy="1280890"/>
          </a:xfrm>
        </p:spPr>
        <p:txBody>
          <a:bodyPr/>
          <a:lstStyle/>
          <a:p>
            <a:pPr algn="ctr"/>
            <a:r>
              <a:rPr lang="ro-RO" dirty="0"/>
              <a:t>SERVICIUL DE CONTROL ÎN </a:t>
            </a:r>
            <a:br>
              <a:rPr lang="ro-RO" dirty="0"/>
            </a:br>
            <a:r>
              <a:rPr lang="ro-RO" dirty="0"/>
              <a:t>SĂNĂTATE PUBLICĂ</a:t>
            </a:r>
          </a:p>
        </p:txBody>
      </p:sp>
      <p:sp>
        <p:nvSpPr>
          <p:cNvPr id="3" name="Substituent conținut 2">
            <a:extLst>
              <a:ext uri="{FF2B5EF4-FFF2-40B4-BE49-F238E27FC236}">
                <a16:creationId xmlns:a16="http://schemas.microsoft.com/office/drawing/2014/main" id="{C0F0E34D-19DB-458C-B30D-64A2A41544CF}"/>
              </a:ext>
            </a:extLst>
          </p:cNvPr>
          <p:cNvSpPr>
            <a:spLocks noGrp="1"/>
          </p:cNvSpPr>
          <p:nvPr>
            <p:ph idx="1"/>
          </p:nvPr>
        </p:nvSpPr>
        <p:spPr>
          <a:xfrm>
            <a:off x="1408176" y="2133600"/>
            <a:ext cx="10096436" cy="4312920"/>
          </a:xfrm>
        </p:spPr>
        <p:txBody>
          <a:bodyPr>
            <a:normAutofit fontScale="85000" lnSpcReduction="20000"/>
          </a:bodyPr>
          <a:lstStyle/>
          <a:p>
            <a:pPr marL="0" indent="0" algn="just">
              <a:buNone/>
            </a:pPr>
            <a:r>
              <a:rPr lang="ro-RO" dirty="0"/>
              <a:t>-          SCSP a mai efectuat un număr de </a:t>
            </a:r>
            <a:r>
              <a:rPr lang="ro-RO" b="1" dirty="0"/>
              <a:t>589</a:t>
            </a:r>
            <a:r>
              <a:rPr lang="ro-RO" dirty="0"/>
              <a:t> de controale în cadrul acțiunilor județene (inclusiv controale cu alte autorități : ISJ,  IPJ, ISU, CJAS , Colegiul Medicilor) care au vizat verificarea unităților de învățământ, a centrelor de permanență, a unităților de alimentație publică și alte evenimente publice în contextul limitării răspândirii SARS CoV-2, a verificării unor sesizări ;</a:t>
            </a:r>
          </a:p>
          <a:p>
            <a:pPr marL="0" indent="0" algn="just">
              <a:buNone/>
            </a:pPr>
            <a:r>
              <a:rPr lang="ro-RO" dirty="0"/>
              <a:t>-          SCSP a aplicat un număr de </a:t>
            </a:r>
            <a:r>
              <a:rPr lang="ro-RO" b="1" dirty="0"/>
              <a:t>30</a:t>
            </a:r>
            <a:r>
              <a:rPr lang="ro-RO" dirty="0"/>
              <a:t> avertismente și  </a:t>
            </a:r>
            <a:r>
              <a:rPr lang="ro-RO" b="1" dirty="0"/>
              <a:t>31</a:t>
            </a:r>
            <a:r>
              <a:rPr lang="ro-RO" dirty="0"/>
              <a:t> de amenzi - conform HG 857/2011, în cuantum de </a:t>
            </a:r>
            <a:r>
              <a:rPr lang="ro-RO" b="1" dirty="0"/>
              <a:t>117.400 lei </a:t>
            </a:r>
            <a:r>
              <a:rPr lang="ro-RO" dirty="0"/>
              <a:t>(pentru neconformități cum ar fi: nerespectarea termenelor acordate la controale anterioare, pentru depășirea termenului de valabilitate la instrumentarului sterilizat, pentru gestionarea necorespunzătoare a deșeurilor, pentru nerespectarea programului de gărzi la centrele de permanență; de asemeni pentru asigurarea insuficientă a cantităților necesare de produse </a:t>
            </a:r>
            <a:r>
              <a:rPr lang="ro-RO" dirty="0" err="1"/>
              <a:t>biocide</a:t>
            </a:r>
            <a:r>
              <a:rPr lang="ro-RO" dirty="0"/>
              <a:t>, pentru neînregistrarea monitorizării temperaturii la spațiile frigorifice, pentru neaplicarea unor măsuri eficiente pentru prevenirea infestării cu vectori biologici, pentru neefectuarea controlului medical periodic de medicina muncii a personalului angajat)</a:t>
            </a:r>
          </a:p>
          <a:p>
            <a:pPr marL="0" indent="0" algn="just">
              <a:buNone/>
            </a:pPr>
            <a:r>
              <a:rPr lang="ro-RO" dirty="0"/>
              <a:t>-          SCSP a aplicat un număr total de </a:t>
            </a:r>
            <a:r>
              <a:rPr lang="ro-RO" b="1" dirty="0"/>
              <a:t>7044</a:t>
            </a:r>
            <a:r>
              <a:rPr lang="ro-RO" dirty="0"/>
              <a:t> sancțiuni contravenționale - conform OUG 129/2021, în cuantum de </a:t>
            </a:r>
            <a:r>
              <a:rPr lang="ro-RO" b="1" dirty="0"/>
              <a:t>9.590.000 lei</a:t>
            </a:r>
            <a:r>
              <a:rPr lang="ro-RO" dirty="0"/>
              <a:t>, pentru necompletarea formularului digital de localizare pe teritoriul României, în scopul prevenirii răspândirii SARS CoV-2;</a:t>
            </a:r>
          </a:p>
          <a:p>
            <a:pPr marL="0" indent="0" algn="just">
              <a:buNone/>
            </a:pPr>
            <a:r>
              <a:rPr lang="ro-RO" dirty="0"/>
              <a:t>-          SCSP a oprit de la comercializare un număr de </a:t>
            </a:r>
            <a:r>
              <a:rPr lang="ro-RO" b="1" dirty="0"/>
              <a:t>22533</a:t>
            </a:r>
            <a:r>
              <a:rPr lang="ro-RO" dirty="0"/>
              <a:t> X 5 ml bucăți șervețele impregnate cu produs </a:t>
            </a:r>
            <a:r>
              <a:rPr lang="ro-RO" dirty="0" err="1"/>
              <a:t>biocid</a:t>
            </a:r>
            <a:r>
              <a:rPr lang="ro-RO" dirty="0"/>
              <a:t> pentru dezinfecția deoarece au existat neconformități de etichetare a acestora;</a:t>
            </a:r>
          </a:p>
          <a:p>
            <a:pPr marL="0" indent="0" algn="just">
              <a:buNone/>
            </a:pPr>
            <a:r>
              <a:rPr lang="ro-RO" dirty="0"/>
              <a:t>-          SCSP  a recoltat un număr de </a:t>
            </a:r>
            <a:r>
              <a:rPr lang="ro-RO" b="1" dirty="0"/>
              <a:t>48</a:t>
            </a:r>
            <a:r>
              <a:rPr lang="ro-RO" dirty="0"/>
              <a:t> de probe (apă potabilă, apă de </a:t>
            </a:r>
            <a:r>
              <a:rPr lang="ro-RO" dirty="0" err="1"/>
              <a:t>imbăiere</a:t>
            </a:r>
            <a:r>
              <a:rPr lang="ro-RO" dirty="0"/>
              <a:t>, cosmetice, </a:t>
            </a:r>
            <a:r>
              <a:rPr lang="ro-RO" dirty="0" err="1"/>
              <a:t>biocide</a:t>
            </a:r>
            <a:r>
              <a:rPr lang="ro-RO" dirty="0"/>
              <a:t>, aliment)</a:t>
            </a:r>
          </a:p>
          <a:p>
            <a:pPr marL="0" indent="0" algn="just">
              <a:buNone/>
            </a:pPr>
            <a:endParaRPr lang="ro-RO" dirty="0"/>
          </a:p>
        </p:txBody>
      </p:sp>
    </p:spTree>
    <p:extLst>
      <p:ext uri="{BB962C8B-B14F-4D97-AF65-F5344CB8AC3E}">
        <p14:creationId xmlns:p14="http://schemas.microsoft.com/office/powerpoint/2010/main" val="15514340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D95BB9EF-103D-4A2A-9FF3-3C0F0482FD57}"/>
              </a:ext>
            </a:extLst>
          </p:cNvPr>
          <p:cNvSpPr>
            <a:spLocks noGrp="1"/>
          </p:cNvSpPr>
          <p:nvPr>
            <p:ph idx="1"/>
          </p:nvPr>
        </p:nvSpPr>
        <p:spPr>
          <a:xfrm>
            <a:off x="961580" y="1341120"/>
            <a:ext cx="5512372" cy="4175760"/>
          </a:xfrm>
        </p:spPr>
        <p:txBody>
          <a:bodyPr/>
          <a:lstStyle/>
          <a:p>
            <a:pPr marL="0" indent="0" algn="just">
              <a:buNone/>
            </a:pPr>
            <a:r>
              <a:rPr lang="ro-RO" dirty="0">
                <a:latin typeface="Algerian" panose="04020705040A02060702" pitchFamily="82" charset="0"/>
              </a:rPr>
              <a:t>DIRECȚIA DE SĂNĂTATE PUBLICĂ BOTOȘANI este o </a:t>
            </a:r>
            <a:r>
              <a:rPr lang="ro-RO" dirty="0" err="1">
                <a:latin typeface="Algerian" panose="04020705040A02060702" pitchFamily="82" charset="0"/>
              </a:rPr>
              <a:t>instituȚie</a:t>
            </a:r>
            <a:r>
              <a:rPr lang="ro-RO" dirty="0">
                <a:latin typeface="Algerian" panose="04020705040A02060702" pitchFamily="82" charset="0"/>
              </a:rPr>
              <a:t> </a:t>
            </a:r>
            <a:r>
              <a:rPr lang="ro-RO" dirty="0" err="1">
                <a:latin typeface="Algerian" panose="04020705040A02060702" pitchFamily="82" charset="0"/>
              </a:rPr>
              <a:t>publicĂ</a:t>
            </a:r>
            <a:r>
              <a:rPr lang="ro-RO" dirty="0">
                <a:latin typeface="Algerian" panose="04020705040A02060702" pitchFamily="82" charset="0"/>
              </a:rPr>
              <a:t>, serviciu public deconcentrat cu personalitate </a:t>
            </a:r>
            <a:r>
              <a:rPr lang="ro-RO" dirty="0" err="1">
                <a:latin typeface="Algerian" panose="04020705040A02060702" pitchFamily="82" charset="0"/>
              </a:rPr>
              <a:t>juridicĂ</a:t>
            </a:r>
            <a:r>
              <a:rPr lang="ro-RO" dirty="0">
                <a:latin typeface="Algerian" panose="04020705040A02060702" pitchFamily="82" charset="0"/>
              </a:rPr>
              <a:t>, </a:t>
            </a:r>
            <a:r>
              <a:rPr lang="ro-RO" dirty="0" err="1">
                <a:latin typeface="Algerian" panose="04020705040A02060702" pitchFamily="82" charset="0"/>
              </a:rPr>
              <a:t>subordonatĂ</a:t>
            </a:r>
            <a:r>
              <a:rPr lang="ro-RO" dirty="0">
                <a:latin typeface="Algerian" panose="04020705040A02060702" pitchFamily="82" charset="0"/>
              </a:rPr>
              <a:t> ministerului </a:t>
            </a:r>
            <a:r>
              <a:rPr lang="ro-RO" dirty="0" err="1">
                <a:latin typeface="Algerian" panose="04020705040A02060702" pitchFamily="82" charset="0"/>
              </a:rPr>
              <a:t>sĂnĂTĂȚii</a:t>
            </a:r>
            <a:r>
              <a:rPr lang="ro-RO" dirty="0">
                <a:latin typeface="Algerian" panose="04020705040A02060702" pitchFamily="82" charset="0"/>
              </a:rPr>
              <a:t>, care </a:t>
            </a:r>
            <a:r>
              <a:rPr lang="ro-RO" dirty="0" err="1">
                <a:latin typeface="Algerian" panose="04020705040A02060702" pitchFamily="82" charset="0"/>
              </a:rPr>
              <a:t>ÎȘi</a:t>
            </a:r>
            <a:r>
              <a:rPr lang="ro-RO" dirty="0">
                <a:latin typeface="Algerian" panose="04020705040A02060702" pitchFamily="82" charset="0"/>
              </a:rPr>
              <a:t> </a:t>
            </a:r>
            <a:r>
              <a:rPr lang="ro-RO" dirty="0" err="1">
                <a:latin typeface="Algerian" panose="04020705040A02060702" pitchFamily="82" charset="0"/>
              </a:rPr>
              <a:t>desfĂȘoarĂ</a:t>
            </a:r>
            <a:r>
              <a:rPr lang="ro-RO" dirty="0">
                <a:latin typeface="Algerian" panose="04020705040A02060702" pitchFamily="82" charset="0"/>
              </a:rPr>
              <a:t> activitatea pe teritoriul </a:t>
            </a:r>
            <a:r>
              <a:rPr lang="ro-RO" dirty="0" err="1">
                <a:latin typeface="Algerian" panose="04020705040A02060702" pitchFamily="82" charset="0"/>
              </a:rPr>
              <a:t>judeȚului</a:t>
            </a:r>
            <a:r>
              <a:rPr lang="ro-RO" dirty="0">
                <a:latin typeface="Algerian" panose="04020705040A02060702" pitchFamily="82" charset="0"/>
              </a:rPr>
              <a:t> </a:t>
            </a:r>
            <a:r>
              <a:rPr lang="ro-RO" dirty="0" err="1">
                <a:latin typeface="Algerian" panose="04020705040A02060702" pitchFamily="82" charset="0"/>
              </a:rPr>
              <a:t>botoȘani</a:t>
            </a:r>
            <a:r>
              <a:rPr lang="ro-RO" dirty="0">
                <a:latin typeface="Algerian" panose="04020705040A02060702" pitchFamily="82" charset="0"/>
              </a:rPr>
              <a:t> în scopul </a:t>
            </a:r>
            <a:r>
              <a:rPr lang="ro-RO" dirty="0" err="1">
                <a:latin typeface="Algerian" panose="04020705040A02060702" pitchFamily="82" charset="0"/>
              </a:rPr>
              <a:t>realizĂrii</a:t>
            </a:r>
            <a:r>
              <a:rPr lang="ro-RO" dirty="0">
                <a:latin typeface="Algerian" panose="04020705040A02060702" pitchFamily="82" charset="0"/>
              </a:rPr>
              <a:t> politicilor Și programelor </a:t>
            </a:r>
            <a:r>
              <a:rPr lang="ro-RO" dirty="0" err="1">
                <a:latin typeface="Algerian" panose="04020705040A02060702" pitchFamily="82" charset="0"/>
              </a:rPr>
              <a:t>naȚionale</a:t>
            </a:r>
            <a:r>
              <a:rPr lang="ro-RO" dirty="0">
                <a:latin typeface="Algerian" panose="04020705040A02060702" pitchFamily="82" charset="0"/>
              </a:rPr>
              <a:t> de </a:t>
            </a:r>
            <a:r>
              <a:rPr lang="ro-RO" dirty="0" err="1">
                <a:latin typeface="Algerian" panose="04020705040A02060702" pitchFamily="82" charset="0"/>
              </a:rPr>
              <a:t>sĂnĂtate</a:t>
            </a:r>
            <a:r>
              <a:rPr lang="ro-RO" dirty="0">
                <a:latin typeface="Algerian" panose="04020705040A02060702" pitchFamily="82" charset="0"/>
              </a:rPr>
              <a:t> </a:t>
            </a:r>
            <a:r>
              <a:rPr lang="ro-RO" dirty="0" err="1">
                <a:latin typeface="Algerian" panose="04020705040A02060702" pitchFamily="82" charset="0"/>
              </a:rPr>
              <a:t>publicĂ</a:t>
            </a:r>
            <a:r>
              <a:rPr lang="ro-RO" dirty="0">
                <a:latin typeface="Algerian" panose="04020705040A02060702" pitchFamily="82" charset="0"/>
              </a:rPr>
              <a:t>, a </a:t>
            </a:r>
            <a:r>
              <a:rPr lang="ro-RO" dirty="0" err="1">
                <a:latin typeface="Algerian" panose="04020705040A02060702" pitchFamily="82" charset="0"/>
              </a:rPr>
              <a:t>activitĂȚii</a:t>
            </a:r>
            <a:r>
              <a:rPr lang="ro-RO" dirty="0">
                <a:latin typeface="Algerian" panose="04020705040A02060702" pitchFamily="82" charset="0"/>
              </a:rPr>
              <a:t> de </a:t>
            </a:r>
            <a:r>
              <a:rPr lang="ro-RO" dirty="0" err="1">
                <a:latin typeface="Algerian" panose="04020705040A02060702" pitchFamily="82" charset="0"/>
              </a:rPr>
              <a:t>medicinĂ</a:t>
            </a:r>
            <a:r>
              <a:rPr lang="ro-RO" dirty="0">
                <a:latin typeface="Algerian" panose="04020705040A02060702" pitchFamily="82" charset="0"/>
              </a:rPr>
              <a:t> </a:t>
            </a:r>
            <a:r>
              <a:rPr lang="ro-RO" dirty="0" err="1">
                <a:latin typeface="Algerian" panose="04020705040A02060702" pitchFamily="82" charset="0"/>
              </a:rPr>
              <a:t>preventivĂ</a:t>
            </a:r>
            <a:r>
              <a:rPr lang="ro-RO" dirty="0">
                <a:latin typeface="Algerian" panose="04020705040A02060702" pitchFamily="82" charset="0"/>
              </a:rPr>
              <a:t> și a </a:t>
            </a:r>
            <a:r>
              <a:rPr lang="ro-RO" dirty="0" err="1">
                <a:latin typeface="Algerian" panose="04020705040A02060702" pitchFamily="82" charset="0"/>
              </a:rPr>
              <a:t>inspecȚiei</a:t>
            </a:r>
            <a:r>
              <a:rPr lang="ro-RO" dirty="0">
                <a:latin typeface="Algerian" panose="04020705040A02060702" pitchFamily="82" charset="0"/>
              </a:rPr>
              <a:t> sanitare de stat, a </a:t>
            </a:r>
            <a:r>
              <a:rPr lang="ro-RO" dirty="0" err="1">
                <a:latin typeface="Algerian" panose="04020705040A02060702" pitchFamily="82" charset="0"/>
              </a:rPr>
              <a:t>monitorizĂrii</a:t>
            </a:r>
            <a:r>
              <a:rPr lang="ro-RO" dirty="0">
                <a:latin typeface="Algerian" panose="04020705040A02060702" pitchFamily="82" charset="0"/>
              </a:rPr>
              <a:t> </a:t>
            </a:r>
            <a:r>
              <a:rPr lang="ro-RO" dirty="0" err="1">
                <a:latin typeface="Algerian" panose="04020705040A02060702" pitchFamily="82" charset="0"/>
              </a:rPr>
              <a:t>stĂrii</a:t>
            </a:r>
            <a:r>
              <a:rPr lang="ro-RO" dirty="0">
                <a:latin typeface="Algerian" panose="04020705040A02060702" pitchFamily="82" charset="0"/>
              </a:rPr>
              <a:t> de </a:t>
            </a:r>
            <a:r>
              <a:rPr lang="ro-RO" dirty="0" err="1">
                <a:latin typeface="Algerian" panose="04020705040A02060702" pitchFamily="82" charset="0"/>
              </a:rPr>
              <a:t>sĂnĂtate</a:t>
            </a:r>
            <a:r>
              <a:rPr lang="ro-RO" dirty="0">
                <a:latin typeface="Algerian" panose="04020705040A02060702" pitchFamily="82" charset="0"/>
              </a:rPr>
              <a:t> Și a </a:t>
            </a:r>
            <a:r>
              <a:rPr lang="ro-RO" dirty="0" err="1">
                <a:latin typeface="Algerian" panose="04020705040A02060702" pitchFamily="82" charset="0"/>
              </a:rPr>
              <a:t>organizĂrii</a:t>
            </a:r>
            <a:r>
              <a:rPr lang="ro-RO" dirty="0">
                <a:latin typeface="Algerian" panose="04020705040A02060702" pitchFamily="82" charset="0"/>
              </a:rPr>
              <a:t> statisticii de </a:t>
            </a:r>
            <a:r>
              <a:rPr lang="ro-RO" dirty="0" err="1">
                <a:latin typeface="Algerian" panose="04020705040A02060702" pitchFamily="82" charset="0"/>
              </a:rPr>
              <a:t>sĂnĂtate</a:t>
            </a:r>
            <a:r>
              <a:rPr lang="ro-RO" dirty="0">
                <a:latin typeface="Algerian" panose="04020705040A02060702" pitchFamily="82" charset="0"/>
              </a:rPr>
              <a:t>, precum Și a </a:t>
            </a:r>
            <a:r>
              <a:rPr lang="ro-RO" dirty="0" err="1">
                <a:latin typeface="Algerian" panose="04020705040A02060702" pitchFamily="82" charset="0"/>
              </a:rPr>
              <a:t>planificĂrii</a:t>
            </a:r>
            <a:r>
              <a:rPr lang="ro-RO" dirty="0">
                <a:latin typeface="Algerian" panose="04020705040A02060702" pitchFamily="82" charset="0"/>
              </a:rPr>
              <a:t> Și </a:t>
            </a:r>
            <a:r>
              <a:rPr lang="ro-RO" dirty="0" err="1">
                <a:latin typeface="Algerian" panose="04020705040A02060702" pitchFamily="82" charset="0"/>
              </a:rPr>
              <a:t>derulĂrii</a:t>
            </a:r>
            <a:r>
              <a:rPr lang="ro-RO" dirty="0">
                <a:latin typeface="Algerian" panose="04020705040A02060702" pitchFamily="82" charset="0"/>
              </a:rPr>
              <a:t> </a:t>
            </a:r>
            <a:r>
              <a:rPr lang="ro-RO" dirty="0" err="1">
                <a:latin typeface="Algerian" panose="04020705040A02060702" pitchFamily="82" charset="0"/>
              </a:rPr>
              <a:t>investiȚiilor</a:t>
            </a:r>
            <a:r>
              <a:rPr lang="ro-RO" dirty="0">
                <a:latin typeface="Algerian" panose="04020705040A02060702" pitchFamily="82" charset="0"/>
              </a:rPr>
              <a:t> </a:t>
            </a:r>
            <a:r>
              <a:rPr lang="ro-RO" dirty="0" err="1">
                <a:latin typeface="Algerian" panose="04020705040A02060702" pitchFamily="82" charset="0"/>
              </a:rPr>
              <a:t>finanȚate</a:t>
            </a:r>
            <a:r>
              <a:rPr lang="ro-RO" dirty="0">
                <a:latin typeface="Algerian" panose="04020705040A02060702" pitchFamily="82" charset="0"/>
              </a:rPr>
              <a:t> de la bugetul de stat pentru sectorul de </a:t>
            </a:r>
            <a:r>
              <a:rPr lang="ro-RO" dirty="0" err="1">
                <a:latin typeface="Algerian" panose="04020705040A02060702" pitchFamily="82" charset="0"/>
              </a:rPr>
              <a:t>sĂnĂtate</a:t>
            </a:r>
            <a:r>
              <a:rPr lang="ro-RO" dirty="0">
                <a:latin typeface="Algerian" panose="04020705040A02060702" pitchFamily="82" charset="0"/>
              </a:rPr>
              <a:t>.</a:t>
            </a:r>
          </a:p>
        </p:txBody>
      </p:sp>
      <p:pic>
        <p:nvPicPr>
          <p:cNvPr id="4" name="Imagine 3">
            <a:extLst>
              <a:ext uri="{FF2B5EF4-FFF2-40B4-BE49-F238E27FC236}">
                <a16:creationId xmlns:a16="http://schemas.microsoft.com/office/drawing/2014/main" id="{73D98CCD-8FCB-488B-93D2-33240605BEF8}"/>
              </a:ext>
            </a:extLst>
          </p:cNvPr>
          <p:cNvPicPr>
            <a:picLocks noChangeAspect="1"/>
          </p:cNvPicPr>
          <p:nvPr/>
        </p:nvPicPr>
        <p:blipFill>
          <a:blip r:embed="rId2"/>
          <a:stretch>
            <a:fillRect/>
          </a:stretch>
        </p:blipFill>
        <p:spPr>
          <a:xfrm>
            <a:off x="6739128" y="1597152"/>
            <a:ext cx="4800869" cy="3200579"/>
          </a:xfrm>
          <a:prstGeom prst="rect">
            <a:avLst/>
          </a:prstGeom>
        </p:spPr>
      </p:pic>
    </p:spTree>
    <p:extLst>
      <p:ext uri="{BB962C8B-B14F-4D97-AF65-F5344CB8AC3E}">
        <p14:creationId xmlns:p14="http://schemas.microsoft.com/office/powerpoint/2010/main" val="8293063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D95BB9EF-103D-4A2A-9FF3-3C0F0482FD57}"/>
              </a:ext>
            </a:extLst>
          </p:cNvPr>
          <p:cNvSpPr>
            <a:spLocks noGrp="1"/>
          </p:cNvSpPr>
          <p:nvPr>
            <p:ph idx="1"/>
          </p:nvPr>
        </p:nvSpPr>
        <p:spPr>
          <a:xfrm>
            <a:off x="961644" y="1359408"/>
            <a:ext cx="10268712" cy="4300728"/>
          </a:xfrm>
        </p:spPr>
        <p:txBody>
          <a:bodyPr>
            <a:normAutofit fontScale="92500"/>
          </a:bodyPr>
          <a:lstStyle/>
          <a:p>
            <a:pPr marL="0" indent="0" algn="just">
              <a:buNone/>
            </a:pPr>
            <a:r>
              <a:rPr lang="ro-RO" sz="1600" dirty="0" err="1">
                <a:latin typeface="Algerian" panose="04020705040A02060702" pitchFamily="82" charset="0"/>
              </a:rPr>
              <a:t>direcȚIA</a:t>
            </a:r>
            <a:r>
              <a:rPr lang="ro-RO" sz="1600" dirty="0">
                <a:latin typeface="Algerian" panose="04020705040A02060702" pitchFamily="82" charset="0"/>
              </a:rPr>
              <a:t> DE SĂNĂTATE PUBLICĂ ESTE ORDONATOR SECUNDAR DE CREDITE, CU FINANȚARE DE LA BUGETUL DE STAT ȘI DIN VENITURI PROPRII, ADMINISTRÂND ÎN ANUL 2022 UN BUGET ÎN VALOARE DE 103.409.000 LEI.</a:t>
            </a:r>
          </a:p>
          <a:p>
            <a:pPr marL="0" indent="0" algn="just">
              <a:buNone/>
            </a:pPr>
            <a:r>
              <a:rPr lang="ro-RO" sz="1600" dirty="0">
                <a:latin typeface="Algerian" panose="04020705040A02060702" pitchFamily="82" charset="0"/>
              </a:rPr>
              <a:t>DSP BOTOȘANI FINANȚEAZĂ ACTIVITĂȚI PRECUM:</a:t>
            </a:r>
          </a:p>
          <a:p>
            <a:pPr marL="0" indent="0" algn="just">
              <a:buNone/>
            </a:pPr>
            <a:r>
              <a:rPr lang="ro-RO" sz="1600" dirty="0">
                <a:latin typeface="Algerian" panose="04020705040A02060702" pitchFamily="82" charset="0"/>
              </a:rPr>
              <a:t>	- </a:t>
            </a:r>
            <a:r>
              <a:rPr lang="ro-RO" sz="1600" dirty="0" err="1">
                <a:latin typeface="Algerian" panose="04020705040A02060702" pitchFamily="82" charset="0"/>
              </a:rPr>
              <a:t>upu</a:t>
            </a:r>
            <a:r>
              <a:rPr lang="ro-RO" sz="1600" dirty="0">
                <a:latin typeface="Algerian" panose="04020705040A02060702" pitchFamily="82" charset="0"/>
              </a:rPr>
              <a:t>;</a:t>
            </a:r>
          </a:p>
          <a:p>
            <a:pPr marL="0" indent="0" algn="just">
              <a:buNone/>
            </a:pPr>
            <a:r>
              <a:rPr lang="ro-RO" sz="1600" dirty="0">
                <a:latin typeface="Algerian" panose="04020705040A02060702" pitchFamily="82" charset="0"/>
              </a:rPr>
              <a:t>	- ECHIPAMENTE MEDICALE LA </a:t>
            </a:r>
            <a:r>
              <a:rPr lang="ro-RO" sz="1600" dirty="0" err="1">
                <a:latin typeface="Algerian" panose="04020705040A02060702" pitchFamily="82" charset="0"/>
              </a:rPr>
              <a:t>sju</a:t>
            </a:r>
            <a:r>
              <a:rPr lang="ro-RO" sz="1600" dirty="0">
                <a:latin typeface="Algerian" panose="04020705040A02060702" pitchFamily="82" charset="0"/>
              </a:rPr>
              <a:t> MAVROMATI ȘI SPITALUL MUNICIPAL DOROHOI (INCUBATOARE PENTRU MATERNITĂȚI) ÎN VALOARE DE 1.406.000 LEI;</a:t>
            </a:r>
          </a:p>
          <a:p>
            <a:pPr marL="0" indent="0" algn="just">
              <a:buNone/>
            </a:pPr>
            <a:r>
              <a:rPr lang="ro-RO" sz="1600" dirty="0">
                <a:latin typeface="Algerian" panose="04020705040A02060702" pitchFamily="82" charset="0"/>
              </a:rPr>
              <a:t>	- </a:t>
            </a:r>
            <a:r>
              <a:rPr lang="ro-RO" sz="1600" dirty="0" err="1">
                <a:latin typeface="Algerian" panose="04020705040A02060702" pitchFamily="82" charset="0"/>
              </a:rPr>
              <a:t>ASISTENȚa</a:t>
            </a:r>
            <a:r>
              <a:rPr lang="ro-RO" sz="1600" dirty="0">
                <a:latin typeface="Algerian" panose="04020705040A02060702" pitchFamily="82" charset="0"/>
              </a:rPr>
              <a:t> MEDICALĂ SCOLARĂ;</a:t>
            </a:r>
          </a:p>
          <a:p>
            <a:pPr marL="0" indent="0" algn="just">
              <a:buNone/>
            </a:pPr>
            <a:r>
              <a:rPr lang="ro-RO" sz="1600" dirty="0">
                <a:latin typeface="Algerian" panose="04020705040A02060702" pitchFamily="82" charset="0"/>
              </a:rPr>
              <a:t>	- </a:t>
            </a:r>
            <a:r>
              <a:rPr lang="ro-RO" sz="1600" dirty="0" err="1">
                <a:latin typeface="Algerian" panose="04020705040A02060702" pitchFamily="82" charset="0"/>
              </a:rPr>
              <a:t>ASISTENȚa</a:t>
            </a:r>
            <a:r>
              <a:rPr lang="ro-RO" sz="1600" dirty="0">
                <a:latin typeface="Algerian" panose="04020705040A02060702" pitchFamily="82" charset="0"/>
              </a:rPr>
              <a:t> MEDICALĂ COMUNITARĂ;</a:t>
            </a:r>
          </a:p>
          <a:p>
            <a:pPr marL="0" indent="0" algn="just">
              <a:buNone/>
            </a:pPr>
            <a:r>
              <a:rPr lang="ro-RO" sz="1600" dirty="0">
                <a:latin typeface="Algerian" panose="04020705040A02060702" pitchFamily="82" charset="0"/>
              </a:rPr>
              <a:t>	- </a:t>
            </a:r>
            <a:r>
              <a:rPr lang="ro-RO" sz="1600" dirty="0" err="1">
                <a:latin typeface="Algerian" panose="04020705040A02060702" pitchFamily="82" charset="0"/>
              </a:rPr>
              <a:t>UNITĂȚIle</a:t>
            </a:r>
            <a:r>
              <a:rPr lang="ro-RO" sz="1600" dirty="0">
                <a:latin typeface="Algerian" panose="04020705040A02060702" pitchFamily="82" charset="0"/>
              </a:rPr>
              <a:t> DE ASISTENȚĂ MEDICO-SOCIALĂ;</a:t>
            </a:r>
          </a:p>
          <a:p>
            <a:pPr marL="0" indent="0" algn="just">
              <a:buNone/>
            </a:pPr>
            <a:r>
              <a:rPr lang="ro-RO" sz="1600" dirty="0">
                <a:latin typeface="Algerian" panose="04020705040A02060702" pitchFamily="82" charset="0"/>
              </a:rPr>
              <a:t>	- PROGRAME NAȚIONALE DERULATE DE UNITĂȚILE SANITARE DIN JUDEȚ - HIV/SIDA, TBC, INCLUSIV PROGRAM DE TRATAMENT ÎN STRĂINĂTATE (ex. </a:t>
            </a:r>
            <a:r>
              <a:rPr lang="ro-RO" sz="1600">
                <a:latin typeface="Algerian" panose="04020705040A02060702" pitchFamily="82" charset="0"/>
              </a:rPr>
              <a:t>RADIOTERAPIE </a:t>
            </a:r>
            <a:r>
              <a:rPr lang="ro-RO" sz="1600" dirty="0">
                <a:latin typeface="Algerian" panose="04020705040A02060702" pitchFamily="82" charset="0"/>
              </a:rPr>
              <a:t>CU PROTONI, PENTRU CANCER AVANSAT, PENTRU CARE S-A ALOCAT ÎN 2022 UN BUGET ÎN VALOARE DE 1.231.000 LEI, BENEFICIIND UN NUMĂR DE </a:t>
            </a:r>
            <a:r>
              <a:rPr lang="ro-RO" sz="1600">
                <a:latin typeface="Algerian" panose="04020705040A02060702" pitchFamily="82" charset="0"/>
              </a:rPr>
              <a:t>3 PERSOANE).</a:t>
            </a:r>
            <a:endParaRPr lang="ro-RO" sz="1600" dirty="0">
              <a:latin typeface="Algerian" panose="04020705040A02060702" pitchFamily="82" charset="0"/>
            </a:endParaRPr>
          </a:p>
          <a:p>
            <a:pPr marL="0" indent="0" algn="just">
              <a:buNone/>
            </a:pPr>
            <a:r>
              <a:rPr lang="ro-RO" sz="1600" dirty="0">
                <a:latin typeface="Algerian" panose="04020705040A02060702" pitchFamily="82" charset="0"/>
              </a:rPr>
              <a:t>	</a:t>
            </a:r>
          </a:p>
        </p:txBody>
      </p:sp>
    </p:spTree>
    <p:extLst>
      <p:ext uri="{BB962C8B-B14F-4D97-AF65-F5344CB8AC3E}">
        <p14:creationId xmlns:p14="http://schemas.microsoft.com/office/powerpoint/2010/main" val="30652192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356574D-B934-4AE0-B80E-254B6FDA3F0B}"/>
              </a:ext>
            </a:extLst>
          </p:cNvPr>
          <p:cNvSpPr>
            <a:spLocks noGrp="1"/>
          </p:cNvSpPr>
          <p:nvPr>
            <p:ph type="title"/>
          </p:nvPr>
        </p:nvSpPr>
        <p:spPr/>
        <p:txBody>
          <a:bodyPr/>
          <a:lstStyle/>
          <a:p>
            <a:r>
              <a:rPr lang="ro-RO" dirty="0"/>
              <a:t>Compartiment Avize / Autorizații</a:t>
            </a:r>
          </a:p>
        </p:txBody>
      </p:sp>
      <p:sp>
        <p:nvSpPr>
          <p:cNvPr id="3" name="Substituent conținut 2">
            <a:extLst>
              <a:ext uri="{FF2B5EF4-FFF2-40B4-BE49-F238E27FC236}">
                <a16:creationId xmlns:a16="http://schemas.microsoft.com/office/drawing/2014/main" id="{3829B2B7-6818-441C-A556-E9C81F7FB56B}"/>
              </a:ext>
            </a:extLst>
          </p:cNvPr>
          <p:cNvSpPr>
            <a:spLocks noGrp="1"/>
          </p:cNvSpPr>
          <p:nvPr>
            <p:ph idx="1"/>
          </p:nvPr>
        </p:nvSpPr>
        <p:spPr>
          <a:xfrm>
            <a:off x="1839404" y="1776619"/>
            <a:ext cx="8915400" cy="4194414"/>
          </a:xfrm>
        </p:spPr>
        <p:txBody>
          <a:bodyPr/>
          <a:lstStyle/>
          <a:p>
            <a:r>
              <a:rPr lang="ro-RO" dirty="0"/>
              <a:t>1. S-au primit, verificat și înregistrat cererile și documentațiile pentru toate procedurile de reglementare în ceea ce privește proiectele de amplasare, construcție și amenajare a obiectivelor și activităților din județ;</a:t>
            </a:r>
          </a:p>
          <a:p>
            <a:r>
              <a:rPr lang="ro-RO" dirty="0"/>
              <a:t>2. S-au primit, verificat și înregistrat cererile și documentațiile de autorizare sanitară și certificarea conformității în vederea funcționării obiectivelor, altele decât cele supuse înregistrării la Oficiul Registrului Comerțului de pe lângă tribunale;</a:t>
            </a:r>
          </a:p>
          <a:p>
            <a:r>
              <a:rPr lang="ro-RO" dirty="0"/>
              <a:t>3. S-a asigurat eliberarea documentelor de reglementare în termenele stabilite de legislația în vigoare:</a:t>
            </a:r>
          </a:p>
          <a:p>
            <a:pPr marL="0" indent="0">
              <a:buNone/>
            </a:pPr>
            <a:r>
              <a:rPr lang="ro-RO" dirty="0"/>
              <a:t>		</a:t>
            </a:r>
            <a:r>
              <a:rPr lang="ro-RO" b="1" dirty="0"/>
              <a:t>- 117 autorizații sanitare de funcționare;</a:t>
            </a:r>
          </a:p>
          <a:p>
            <a:pPr marL="0" indent="0">
              <a:buNone/>
            </a:pPr>
            <a:r>
              <a:rPr lang="ro-RO" b="1" dirty="0"/>
              <a:t>		- 455 notificări </a:t>
            </a:r>
            <a:r>
              <a:rPr lang="ro-RO" dirty="0"/>
              <a:t>de asistență de specialitate sau certificarea conformității unor activități</a:t>
            </a:r>
            <a:r>
              <a:rPr lang="ro-RO" b="1" dirty="0"/>
              <a:t>.</a:t>
            </a:r>
          </a:p>
          <a:p>
            <a:pPr marL="0" indent="0">
              <a:buNone/>
            </a:pPr>
            <a:endParaRPr lang="ro-RO" b="1" dirty="0"/>
          </a:p>
        </p:txBody>
      </p:sp>
    </p:spTree>
    <p:extLst>
      <p:ext uri="{BB962C8B-B14F-4D97-AF65-F5344CB8AC3E}">
        <p14:creationId xmlns:p14="http://schemas.microsoft.com/office/powerpoint/2010/main" val="4018157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356574D-B934-4AE0-B80E-254B6FDA3F0B}"/>
              </a:ext>
            </a:extLst>
          </p:cNvPr>
          <p:cNvSpPr>
            <a:spLocks noGrp="1"/>
          </p:cNvSpPr>
          <p:nvPr>
            <p:ph type="title"/>
          </p:nvPr>
        </p:nvSpPr>
        <p:spPr/>
        <p:txBody>
          <a:bodyPr/>
          <a:lstStyle/>
          <a:p>
            <a:r>
              <a:rPr lang="ro-RO" dirty="0"/>
              <a:t>Compartiment Avize / Autorizații</a:t>
            </a:r>
          </a:p>
        </p:txBody>
      </p:sp>
      <p:sp>
        <p:nvSpPr>
          <p:cNvPr id="3" name="Substituent conținut 2">
            <a:extLst>
              <a:ext uri="{FF2B5EF4-FFF2-40B4-BE49-F238E27FC236}">
                <a16:creationId xmlns:a16="http://schemas.microsoft.com/office/drawing/2014/main" id="{3829B2B7-6818-441C-A556-E9C81F7FB56B}"/>
              </a:ext>
            </a:extLst>
          </p:cNvPr>
          <p:cNvSpPr>
            <a:spLocks noGrp="1"/>
          </p:cNvSpPr>
          <p:nvPr>
            <p:ph idx="1"/>
          </p:nvPr>
        </p:nvSpPr>
        <p:spPr>
          <a:xfrm>
            <a:off x="1537652" y="1776619"/>
            <a:ext cx="10314432" cy="4112117"/>
          </a:xfrm>
        </p:spPr>
        <p:txBody>
          <a:bodyPr/>
          <a:lstStyle/>
          <a:p>
            <a:r>
              <a:rPr lang="ro-RO" dirty="0"/>
              <a:t>4. Autorizațiile sanitare de funcționare s-au eliberat în baza a:</a:t>
            </a:r>
          </a:p>
          <a:p>
            <a:pPr marL="0" indent="0">
              <a:buNone/>
            </a:pPr>
            <a:r>
              <a:rPr lang="ro-RO" dirty="0"/>
              <a:t>		</a:t>
            </a:r>
            <a:r>
              <a:rPr lang="ro-RO" b="1" dirty="0"/>
              <a:t>- 65 declarații pe propria răspundere;</a:t>
            </a:r>
          </a:p>
          <a:p>
            <a:pPr marL="0" indent="0">
              <a:buNone/>
            </a:pPr>
            <a:r>
              <a:rPr lang="ro-RO" b="1" dirty="0"/>
              <a:t>		- 52 referate de evaluare.</a:t>
            </a:r>
          </a:p>
          <a:p>
            <a:r>
              <a:rPr lang="ro-RO" dirty="0"/>
              <a:t>5. S-a asigurat înregistrarea cabinetelor medicale, în conformitate cu legislația în vigoare: </a:t>
            </a:r>
            <a:r>
              <a:rPr lang="ro-RO" b="1" dirty="0"/>
              <a:t>- 24 cabinete medicale;</a:t>
            </a:r>
          </a:p>
          <a:p>
            <a:r>
              <a:rPr lang="ro-RO" dirty="0"/>
              <a:t>6. S-a informat, la solicitare, asupra procedurilor de reglementare a obiectivelor și activităților;</a:t>
            </a:r>
          </a:p>
          <a:p>
            <a:r>
              <a:rPr lang="ro-RO" dirty="0"/>
              <a:t>7. S-a întocmit și eliberat autorizația de liberă practică pentru angajații din unitățile sanitare, publice și private, din teritoriul arondat Direcției de sănătate publică județene, indiferent de subordonarea acestor unități, alții decât medicii, medicii dentiști, farmaciștii, precum și asistenții medicali și moașele: </a:t>
            </a:r>
            <a:r>
              <a:rPr lang="ro-RO" b="1" dirty="0"/>
              <a:t>- 6 autorizații de liberă practică;</a:t>
            </a:r>
          </a:p>
          <a:p>
            <a:pPr marL="0" indent="0">
              <a:buNone/>
            </a:pPr>
            <a:endParaRPr lang="ro-RO" b="1" dirty="0"/>
          </a:p>
        </p:txBody>
      </p:sp>
    </p:spTree>
    <p:extLst>
      <p:ext uri="{BB962C8B-B14F-4D97-AF65-F5344CB8AC3E}">
        <p14:creationId xmlns:p14="http://schemas.microsoft.com/office/powerpoint/2010/main" val="1972667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D8642B3-FD98-42DE-A2C5-C37E4F7BF924}"/>
              </a:ext>
            </a:extLst>
          </p:cNvPr>
          <p:cNvSpPr>
            <a:spLocks noGrp="1"/>
          </p:cNvSpPr>
          <p:nvPr>
            <p:ph type="title"/>
          </p:nvPr>
        </p:nvSpPr>
        <p:spPr>
          <a:xfrm>
            <a:off x="1861405" y="276638"/>
            <a:ext cx="8911687" cy="1280890"/>
          </a:xfrm>
        </p:spPr>
        <p:txBody>
          <a:bodyPr>
            <a:normAutofit fontScale="90000"/>
          </a:bodyPr>
          <a:lstStyle/>
          <a:p>
            <a:pPr algn="ctr"/>
            <a:r>
              <a:rPr lang="ro-RO" dirty="0"/>
              <a:t>Compartimentul Supraveghere Epidemiologică și Control Boli Transmisibile</a:t>
            </a:r>
          </a:p>
        </p:txBody>
      </p:sp>
      <p:graphicFrame>
        <p:nvGraphicFramePr>
          <p:cNvPr id="4" name="Tabel 4">
            <a:extLst>
              <a:ext uri="{FF2B5EF4-FFF2-40B4-BE49-F238E27FC236}">
                <a16:creationId xmlns:a16="http://schemas.microsoft.com/office/drawing/2014/main" id="{395FCFA5-B928-4FE2-8CE6-D8FD231407C4}"/>
              </a:ext>
            </a:extLst>
          </p:cNvPr>
          <p:cNvGraphicFramePr>
            <a:graphicFrameLocks noGrp="1"/>
          </p:cNvGraphicFramePr>
          <p:nvPr>
            <p:ph idx="1"/>
            <p:extLst>
              <p:ext uri="{D42A27DB-BD31-4B8C-83A1-F6EECF244321}">
                <p14:modId xmlns:p14="http://schemas.microsoft.com/office/powerpoint/2010/main" val="2384974108"/>
              </p:ext>
            </p:extLst>
          </p:nvPr>
        </p:nvGraphicFramePr>
        <p:xfrm>
          <a:off x="523462" y="1458690"/>
          <a:ext cx="11145075" cy="4576350"/>
        </p:xfrm>
        <a:graphic>
          <a:graphicData uri="http://schemas.openxmlformats.org/drawingml/2006/table">
            <a:tbl>
              <a:tblPr firstRow="1" bandRow="1">
                <a:tableStyleId>{5C22544A-7EE6-4342-B048-85BDC9FD1C3A}</a:tableStyleId>
              </a:tblPr>
              <a:tblGrid>
                <a:gridCol w="452476">
                  <a:extLst>
                    <a:ext uri="{9D8B030D-6E8A-4147-A177-3AD203B41FA5}">
                      <a16:colId xmlns:a16="http://schemas.microsoft.com/office/drawing/2014/main" val="2626802696"/>
                    </a:ext>
                  </a:extLst>
                </a:gridCol>
                <a:gridCol w="3622381">
                  <a:extLst>
                    <a:ext uri="{9D8B030D-6E8A-4147-A177-3AD203B41FA5}">
                      <a16:colId xmlns:a16="http://schemas.microsoft.com/office/drawing/2014/main" val="291392190"/>
                    </a:ext>
                  </a:extLst>
                </a:gridCol>
                <a:gridCol w="7070218">
                  <a:extLst>
                    <a:ext uri="{9D8B030D-6E8A-4147-A177-3AD203B41FA5}">
                      <a16:colId xmlns:a16="http://schemas.microsoft.com/office/drawing/2014/main" val="1479525884"/>
                    </a:ext>
                  </a:extLst>
                </a:gridCol>
              </a:tblGrid>
              <a:tr h="858066">
                <a:tc>
                  <a:txBody>
                    <a:bodyPr/>
                    <a:lstStyle/>
                    <a:p>
                      <a:r>
                        <a:rPr lang="ro-RO" sz="1200" dirty="0"/>
                        <a:t>Nr. crt.</a:t>
                      </a:r>
                    </a:p>
                  </a:txBody>
                  <a:tcPr/>
                </a:tc>
                <a:tc>
                  <a:txBody>
                    <a:bodyPr/>
                    <a:lstStyle/>
                    <a:p>
                      <a:pPr algn="ctr"/>
                      <a:r>
                        <a:rPr lang="ro-RO" sz="1200" dirty="0"/>
                        <a:t>Acțiunea/Activitatea cuprinsă în ”Planul de acțiuni pe anul 2022 al județului Botoșani pentru realizarea obiectivelor cuprinse în Programul de Guvernare”</a:t>
                      </a:r>
                    </a:p>
                  </a:txBody>
                  <a:tcPr/>
                </a:tc>
                <a:tc>
                  <a:txBody>
                    <a:bodyPr/>
                    <a:lstStyle/>
                    <a:p>
                      <a:pPr algn="ctr"/>
                      <a:r>
                        <a:rPr lang="ro-RO" sz="1200" dirty="0"/>
                        <a:t>Indicatorii de performanță realizați pentru fiecare acțiune/activitate</a:t>
                      </a:r>
                    </a:p>
                  </a:txBody>
                  <a:tcPr/>
                </a:tc>
                <a:extLst>
                  <a:ext uri="{0D108BD9-81ED-4DB2-BD59-A6C34878D82A}">
                    <a16:rowId xmlns:a16="http://schemas.microsoft.com/office/drawing/2014/main" val="4128927511"/>
                  </a:ext>
                </a:extLst>
              </a:tr>
              <a:tr h="3718284">
                <a:tc>
                  <a:txBody>
                    <a:bodyPr/>
                    <a:lstStyle/>
                    <a:p>
                      <a:pPr algn="ctr"/>
                      <a:r>
                        <a:rPr lang="ro-RO" sz="1200" dirty="0"/>
                        <a:t>1</a:t>
                      </a:r>
                    </a:p>
                  </a:txBody>
                  <a:tcPr/>
                </a:tc>
                <a:tc>
                  <a:txBody>
                    <a:bodyPr/>
                    <a:lstStyle/>
                    <a:p>
                      <a:pPr algn="ctr"/>
                      <a:r>
                        <a:rPr lang="ro-RO" sz="1200" dirty="0"/>
                        <a:t>Programul Național de Vaccinare</a:t>
                      </a:r>
                    </a:p>
                  </a:txBody>
                  <a:tcPr/>
                </a:tc>
                <a:tc>
                  <a:txBody>
                    <a:bodyPr/>
                    <a:lstStyle/>
                    <a:p>
                      <a:r>
                        <a:rPr lang="ro-RO" sz="1200" dirty="0"/>
                        <a:t>-număr vaccinări:</a:t>
                      </a:r>
                    </a:p>
                    <a:p>
                      <a:r>
                        <a:rPr lang="ro-RO" sz="1200" dirty="0"/>
                        <a:t>Vaccinare anti-COVID: </a:t>
                      </a:r>
                      <a:r>
                        <a:rPr lang="ro-RO" sz="1200" b="1" dirty="0"/>
                        <a:t>58881</a:t>
                      </a:r>
                    </a:p>
                    <a:p>
                      <a:r>
                        <a:rPr lang="ro-RO" sz="1200" dirty="0"/>
                        <a:t>Vaccinare antigripală: </a:t>
                      </a:r>
                      <a:r>
                        <a:rPr lang="ro-RO" sz="1200" b="1" dirty="0"/>
                        <a:t>6055 doze aferent sezon 2021-2022 și 23807 doze aferent sezon 2022-2023</a:t>
                      </a:r>
                    </a:p>
                    <a:p>
                      <a:r>
                        <a:rPr lang="ro-RO" sz="1200" dirty="0" err="1"/>
                        <a:t>Hb</a:t>
                      </a:r>
                      <a:r>
                        <a:rPr lang="ro-RO" sz="1200" dirty="0"/>
                        <a:t> pediatric: </a:t>
                      </a:r>
                      <a:r>
                        <a:rPr lang="ro-RO" sz="1200" b="1" dirty="0"/>
                        <a:t>1284</a:t>
                      </a:r>
                    </a:p>
                    <a:p>
                      <a:r>
                        <a:rPr lang="ro-RO" sz="1200" dirty="0"/>
                        <a:t>BCG: </a:t>
                      </a:r>
                      <a:r>
                        <a:rPr lang="ro-RO" sz="1200" b="1" dirty="0"/>
                        <a:t>2414</a:t>
                      </a:r>
                    </a:p>
                    <a:p>
                      <a:r>
                        <a:rPr lang="ro-RO" sz="1200" dirty="0"/>
                        <a:t>HEXAVALENT: </a:t>
                      </a:r>
                      <a:r>
                        <a:rPr lang="ro-RO" sz="1200" b="1" dirty="0"/>
                        <a:t>6181</a:t>
                      </a:r>
                    </a:p>
                    <a:p>
                      <a:r>
                        <a:rPr lang="ro-RO" sz="1200" dirty="0"/>
                        <a:t>TETRAXIM: </a:t>
                      </a:r>
                      <a:r>
                        <a:rPr lang="ro-RO" sz="1200" b="1" dirty="0"/>
                        <a:t>1770</a:t>
                      </a:r>
                    </a:p>
                    <a:p>
                      <a:r>
                        <a:rPr lang="ro-RO" sz="1200" dirty="0"/>
                        <a:t>ROR: </a:t>
                      </a:r>
                      <a:r>
                        <a:rPr lang="ro-RO" sz="1200" b="1" dirty="0"/>
                        <a:t>4997</a:t>
                      </a:r>
                    </a:p>
                    <a:p>
                      <a:r>
                        <a:rPr lang="ro-RO" sz="1200" dirty="0"/>
                        <a:t>ANTIPNEUMOCOC: </a:t>
                      </a:r>
                      <a:r>
                        <a:rPr lang="ro-RO" sz="1200" b="1" dirty="0"/>
                        <a:t>5536</a:t>
                      </a:r>
                    </a:p>
                    <a:p>
                      <a:r>
                        <a:rPr lang="ro-RO" sz="1200" dirty="0" err="1"/>
                        <a:t>dTPa</a:t>
                      </a:r>
                      <a:r>
                        <a:rPr lang="ro-RO" sz="1200" dirty="0"/>
                        <a:t>: </a:t>
                      </a:r>
                      <a:r>
                        <a:rPr lang="ro-RO" sz="1200" b="1" dirty="0"/>
                        <a:t>3462</a:t>
                      </a:r>
                    </a:p>
                    <a:p>
                      <a:r>
                        <a:rPr lang="ro-RO" sz="1200" dirty="0"/>
                        <a:t>Anti HPV: </a:t>
                      </a:r>
                      <a:r>
                        <a:rPr lang="ro-RO" sz="1200" b="1" dirty="0"/>
                        <a:t>720</a:t>
                      </a:r>
                    </a:p>
                    <a:p>
                      <a:r>
                        <a:rPr lang="ro-RO" sz="1200" dirty="0"/>
                        <a:t>Gravide vaccinate: </a:t>
                      </a:r>
                      <a:r>
                        <a:rPr lang="ro-RO" sz="1200" b="1" dirty="0"/>
                        <a:t>10</a:t>
                      </a:r>
                    </a:p>
                    <a:p>
                      <a:r>
                        <a:rPr lang="ro-RO" sz="1200" dirty="0"/>
                        <a:t>*Vaccinarea anti-COVID a fost asigurată atât prin centrele fixe de vaccinare în prima jumătate a anului cât și prin medicii de familie și echipa mobilă a DSP.</a:t>
                      </a:r>
                    </a:p>
                    <a:p>
                      <a:r>
                        <a:rPr lang="ro-RO" sz="1200" dirty="0"/>
                        <a:t>Prin personalul compartimentului se asigură asistența pentru emiterea certificatelor verzi de vaccinare</a:t>
                      </a:r>
                    </a:p>
                    <a:p>
                      <a:endParaRPr lang="ro-RO" sz="1200" dirty="0"/>
                    </a:p>
                    <a:p>
                      <a:endParaRPr lang="ro-RO" sz="1200" dirty="0"/>
                    </a:p>
                  </a:txBody>
                  <a:tcPr/>
                </a:tc>
                <a:extLst>
                  <a:ext uri="{0D108BD9-81ED-4DB2-BD59-A6C34878D82A}">
                    <a16:rowId xmlns:a16="http://schemas.microsoft.com/office/drawing/2014/main" val="585150743"/>
                  </a:ext>
                </a:extLst>
              </a:tr>
            </a:tbl>
          </a:graphicData>
        </a:graphic>
      </p:graphicFrame>
    </p:spTree>
    <p:extLst>
      <p:ext uri="{BB962C8B-B14F-4D97-AF65-F5344CB8AC3E}">
        <p14:creationId xmlns:p14="http://schemas.microsoft.com/office/powerpoint/2010/main" val="3697082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D8642B3-FD98-42DE-A2C5-C37E4F7BF924}"/>
              </a:ext>
            </a:extLst>
          </p:cNvPr>
          <p:cNvSpPr>
            <a:spLocks noGrp="1"/>
          </p:cNvSpPr>
          <p:nvPr>
            <p:ph type="title"/>
          </p:nvPr>
        </p:nvSpPr>
        <p:spPr>
          <a:xfrm>
            <a:off x="1861405" y="276638"/>
            <a:ext cx="8911687" cy="1280890"/>
          </a:xfrm>
        </p:spPr>
        <p:txBody>
          <a:bodyPr>
            <a:normAutofit fontScale="90000"/>
          </a:bodyPr>
          <a:lstStyle/>
          <a:p>
            <a:pPr algn="ctr"/>
            <a:r>
              <a:rPr lang="ro-RO" dirty="0"/>
              <a:t>Compartimentul Supraveghere Epidemiologică și Control Boli Transmisibile</a:t>
            </a:r>
          </a:p>
        </p:txBody>
      </p:sp>
      <p:graphicFrame>
        <p:nvGraphicFramePr>
          <p:cNvPr id="4" name="Tabel 4">
            <a:extLst>
              <a:ext uri="{FF2B5EF4-FFF2-40B4-BE49-F238E27FC236}">
                <a16:creationId xmlns:a16="http://schemas.microsoft.com/office/drawing/2014/main" id="{395FCFA5-B928-4FE2-8CE6-D8FD231407C4}"/>
              </a:ext>
            </a:extLst>
          </p:cNvPr>
          <p:cNvGraphicFramePr>
            <a:graphicFrameLocks noGrp="1"/>
          </p:cNvGraphicFramePr>
          <p:nvPr>
            <p:ph idx="1"/>
            <p:extLst>
              <p:ext uri="{D42A27DB-BD31-4B8C-83A1-F6EECF244321}">
                <p14:modId xmlns:p14="http://schemas.microsoft.com/office/powerpoint/2010/main" val="3851416725"/>
              </p:ext>
            </p:extLst>
          </p:nvPr>
        </p:nvGraphicFramePr>
        <p:xfrm>
          <a:off x="523462" y="1458690"/>
          <a:ext cx="11145075" cy="4972866"/>
        </p:xfrm>
        <a:graphic>
          <a:graphicData uri="http://schemas.openxmlformats.org/drawingml/2006/table">
            <a:tbl>
              <a:tblPr firstRow="1" bandRow="1">
                <a:tableStyleId>{5C22544A-7EE6-4342-B048-85BDC9FD1C3A}</a:tableStyleId>
              </a:tblPr>
              <a:tblGrid>
                <a:gridCol w="452476">
                  <a:extLst>
                    <a:ext uri="{9D8B030D-6E8A-4147-A177-3AD203B41FA5}">
                      <a16:colId xmlns:a16="http://schemas.microsoft.com/office/drawing/2014/main" val="2626802696"/>
                    </a:ext>
                  </a:extLst>
                </a:gridCol>
                <a:gridCol w="3622381">
                  <a:extLst>
                    <a:ext uri="{9D8B030D-6E8A-4147-A177-3AD203B41FA5}">
                      <a16:colId xmlns:a16="http://schemas.microsoft.com/office/drawing/2014/main" val="291392190"/>
                    </a:ext>
                  </a:extLst>
                </a:gridCol>
                <a:gridCol w="7070218">
                  <a:extLst>
                    <a:ext uri="{9D8B030D-6E8A-4147-A177-3AD203B41FA5}">
                      <a16:colId xmlns:a16="http://schemas.microsoft.com/office/drawing/2014/main" val="1479525884"/>
                    </a:ext>
                  </a:extLst>
                </a:gridCol>
              </a:tblGrid>
              <a:tr h="858066">
                <a:tc>
                  <a:txBody>
                    <a:bodyPr/>
                    <a:lstStyle/>
                    <a:p>
                      <a:r>
                        <a:rPr lang="ro-RO" sz="1200" dirty="0"/>
                        <a:t>Nr. crt.</a:t>
                      </a:r>
                    </a:p>
                  </a:txBody>
                  <a:tcPr/>
                </a:tc>
                <a:tc>
                  <a:txBody>
                    <a:bodyPr/>
                    <a:lstStyle/>
                    <a:p>
                      <a:pPr algn="ctr"/>
                      <a:r>
                        <a:rPr lang="ro-RO" sz="1200" dirty="0"/>
                        <a:t>Acțiunea/Activitatea cuprinsă în ”Planul de acțiuni pe anul 2022 al județului Botoșani pentru realizarea obiectivelor cuprinse în Programul de Guvernare”</a:t>
                      </a:r>
                    </a:p>
                  </a:txBody>
                  <a:tcPr/>
                </a:tc>
                <a:tc>
                  <a:txBody>
                    <a:bodyPr/>
                    <a:lstStyle/>
                    <a:p>
                      <a:pPr algn="ctr"/>
                      <a:r>
                        <a:rPr lang="ro-RO" sz="1200" dirty="0"/>
                        <a:t>Indicatorii de performanță realizați pentru fiecare acțiune/activitate</a:t>
                      </a:r>
                    </a:p>
                  </a:txBody>
                  <a:tcPr/>
                </a:tc>
                <a:extLst>
                  <a:ext uri="{0D108BD9-81ED-4DB2-BD59-A6C34878D82A}">
                    <a16:rowId xmlns:a16="http://schemas.microsoft.com/office/drawing/2014/main" val="4128927511"/>
                  </a:ext>
                </a:extLst>
              </a:tr>
              <a:tr h="3718284">
                <a:tc>
                  <a:txBody>
                    <a:bodyPr/>
                    <a:lstStyle/>
                    <a:p>
                      <a:pPr algn="ctr"/>
                      <a:r>
                        <a:rPr lang="ro-RO" sz="1200" dirty="0"/>
                        <a:t>2</a:t>
                      </a:r>
                    </a:p>
                  </a:txBody>
                  <a:tcPr/>
                </a:tc>
                <a:tc>
                  <a:txBody>
                    <a:bodyPr/>
                    <a:lstStyle/>
                    <a:p>
                      <a:pPr algn="ctr"/>
                      <a:r>
                        <a:rPr lang="ro-RO" sz="1200" dirty="0"/>
                        <a:t>Programul Național de Supraveghere și Control al Bolilor Transmisibile Prioritare</a:t>
                      </a:r>
                    </a:p>
                  </a:txBody>
                  <a:tcPr/>
                </a:tc>
                <a:tc>
                  <a:txBody>
                    <a:bodyPr/>
                    <a:lstStyle/>
                    <a:p>
                      <a:pPr marL="171450" indent="-171450">
                        <a:lnSpc>
                          <a:spcPct val="150000"/>
                        </a:lnSpc>
                        <a:buFontTx/>
                        <a:buChar char="-"/>
                      </a:pPr>
                      <a:r>
                        <a:rPr lang="ro-RO" sz="1200" dirty="0"/>
                        <a:t>Număr focare depistate, raportate și investigate : </a:t>
                      </a:r>
                      <a:r>
                        <a:rPr lang="ro-RO" sz="1200" b="1" dirty="0"/>
                        <a:t>633</a:t>
                      </a:r>
                    </a:p>
                    <a:p>
                      <a:pPr marL="171450" indent="-171450">
                        <a:lnSpc>
                          <a:spcPct val="150000"/>
                        </a:lnSpc>
                        <a:buFontTx/>
                        <a:buChar char="-"/>
                      </a:pPr>
                      <a:r>
                        <a:rPr lang="ro-RO" sz="1200" dirty="0"/>
                        <a:t>Număr anchete </a:t>
                      </a:r>
                      <a:r>
                        <a:rPr lang="ro-RO" sz="1200" dirty="0" err="1"/>
                        <a:t>Covid</a:t>
                      </a:r>
                      <a:r>
                        <a:rPr lang="ro-RO" sz="1200" dirty="0"/>
                        <a:t> derulate: </a:t>
                      </a:r>
                      <a:r>
                        <a:rPr lang="ro-RO" sz="1200" b="1" dirty="0"/>
                        <a:t>15296</a:t>
                      </a:r>
                    </a:p>
                    <a:p>
                      <a:pPr marL="171450" indent="-171450">
                        <a:lnSpc>
                          <a:spcPct val="150000"/>
                        </a:lnSpc>
                        <a:buFontTx/>
                        <a:buChar char="-"/>
                      </a:pPr>
                      <a:r>
                        <a:rPr lang="ro-RO" sz="1200" dirty="0"/>
                        <a:t>Număr cazuri înregistrate în Registrul Unic de Boală Transmisibilă: </a:t>
                      </a:r>
                      <a:r>
                        <a:rPr lang="ro-RO" sz="1200" b="1" dirty="0"/>
                        <a:t>185</a:t>
                      </a:r>
                      <a:r>
                        <a:rPr lang="ro-RO" sz="1200" dirty="0"/>
                        <a:t> din care hepatită acută virală A – 1 focar, caz confirmat Leptospiroză, botulism, SHU, Meningită</a:t>
                      </a:r>
                    </a:p>
                    <a:p>
                      <a:pPr marL="171450" indent="-171450">
                        <a:lnSpc>
                          <a:spcPct val="150000"/>
                        </a:lnSpc>
                        <a:buFontTx/>
                        <a:buChar char="-"/>
                      </a:pPr>
                      <a:r>
                        <a:rPr lang="ro-RO" sz="1200" dirty="0"/>
                        <a:t>Număr fișe varicelă înregistrate: </a:t>
                      </a:r>
                      <a:r>
                        <a:rPr lang="ro-RO" sz="1200" b="1" dirty="0"/>
                        <a:t>367</a:t>
                      </a:r>
                    </a:p>
                    <a:p>
                      <a:pPr marL="171450" indent="-171450">
                        <a:lnSpc>
                          <a:spcPct val="150000"/>
                        </a:lnSpc>
                        <a:buFontTx/>
                        <a:buChar char="-"/>
                      </a:pPr>
                      <a:r>
                        <a:rPr lang="ro-RO" sz="1200" dirty="0"/>
                        <a:t>Număr persoane contact cu cazuri de boală transmisibilă evaluate și monitorizate: </a:t>
                      </a:r>
                      <a:r>
                        <a:rPr lang="ro-RO" sz="1200" b="1" dirty="0"/>
                        <a:t>4962</a:t>
                      </a:r>
                    </a:p>
                    <a:p>
                      <a:pPr marL="171450" indent="-171450">
                        <a:lnSpc>
                          <a:spcPct val="150000"/>
                        </a:lnSpc>
                        <a:buFontTx/>
                        <a:buChar char="-"/>
                      </a:pPr>
                      <a:r>
                        <a:rPr lang="ro-RO" sz="1200" dirty="0"/>
                        <a:t>Au fost recepționate </a:t>
                      </a:r>
                      <a:r>
                        <a:rPr lang="ro-RO" sz="1200" b="1" dirty="0"/>
                        <a:t>629000</a:t>
                      </a:r>
                      <a:r>
                        <a:rPr lang="ro-RO" sz="1200" dirty="0"/>
                        <a:t> și distribuite către farmacii </a:t>
                      </a:r>
                      <a:r>
                        <a:rPr lang="ro-RO" sz="1200" b="1" dirty="0"/>
                        <a:t>162765</a:t>
                      </a:r>
                      <a:r>
                        <a:rPr lang="ro-RO" sz="1200" dirty="0"/>
                        <a:t> comprimate Iodură de potasiu și un număr de </a:t>
                      </a:r>
                      <a:r>
                        <a:rPr lang="ro-RO" sz="1200" b="1" dirty="0"/>
                        <a:t>4230</a:t>
                      </a:r>
                      <a:r>
                        <a:rPr lang="ro-RO" sz="1200" dirty="0"/>
                        <a:t> persoane au ridicat din farmacii produsul</a:t>
                      </a:r>
                    </a:p>
                    <a:p>
                      <a:pPr marL="171450" indent="-171450">
                        <a:lnSpc>
                          <a:spcPct val="150000"/>
                        </a:lnSpc>
                        <a:buFontTx/>
                        <a:buChar char="-"/>
                      </a:pPr>
                      <a:r>
                        <a:rPr lang="ro-RO" sz="1200" dirty="0"/>
                        <a:t>Au fost întocmite </a:t>
                      </a:r>
                      <a:r>
                        <a:rPr lang="ro-RO" sz="1200" b="1" dirty="0"/>
                        <a:t>51</a:t>
                      </a:r>
                      <a:r>
                        <a:rPr lang="ro-RO" sz="1200" dirty="0"/>
                        <a:t> de referate de evaluare în vederea emiterii autorizațiilor sanitare de funcționare</a:t>
                      </a:r>
                    </a:p>
                    <a:p>
                      <a:pPr marL="171450" indent="-171450">
                        <a:lnSpc>
                          <a:spcPct val="150000"/>
                        </a:lnSpc>
                        <a:buFontTx/>
                        <a:buChar char="-"/>
                      </a:pPr>
                      <a:r>
                        <a:rPr lang="ro-RO" sz="1200" dirty="0"/>
                        <a:t>Au fost evaluate și avizate </a:t>
                      </a:r>
                      <a:r>
                        <a:rPr lang="ro-RO" sz="1200" b="1" dirty="0"/>
                        <a:t>29</a:t>
                      </a:r>
                      <a:r>
                        <a:rPr lang="ro-RO" sz="1200" dirty="0"/>
                        <a:t> modificări de structură pentru spitale în contextul evoluției pandemiei COVID-19 la nivelul județului</a:t>
                      </a:r>
                    </a:p>
                    <a:p>
                      <a:pPr marL="171450" indent="-171450">
                        <a:lnSpc>
                          <a:spcPct val="150000"/>
                        </a:lnSpc>
                        <a:buFontTx/>
                        <a:buChar char="-"/>
                      </a:pPr>
                      <a:r>
                        <a:rPr lang="ro-RO" sz="1200" dirty="0"/>
                        <a:t>Raportare zilnică / supraveghere de tip </a:t>
                      </a:r>
                      <a:r>
                        <a:rPr lang="ro-RO" sz="1200" dirty="0" err="1"/>
                        <a:t>sindromic</a:t>
                      </a:r>
                      <a:r>
                        <a:rPr lang="ro-RO" sz="1200" dirty="0"/>
                        <a:t> pentru depistarea bolilor transmisibile legate de afluxul de persoane din Ucraina</a:t>
                      </a:r>
                    </a:p>
                    <a:p>
                      <a:endParaRPr lang="ro-RO" sz="1200" dirty="0"/>
                    </a:p>
                  </a:txBody>
                  <a:tcPr/>
                </a:tc>
                <a:extLst>
                  <a:ext uri="{0D108BD9-81ED-4DB2-BD59-A6C34878D82A}">
                    <a16:rowId xmlns:a16="http://schemas.microsoft.com/office/drawing/2014/main" val="585150743"/>
                  </a:ext>
                </a:extLst>
              </a:tr>
            </a:tbl>
          </a:graphicData>
        </a:graphic>
      </p:graphicFrame>
    </p:spTree>
    <p:extLst>
      <p:ext uri="{BB962C8B-B14F-4D97-AF65-F5344CB8AC3E}">
        <p14:creationId xmlns:p14="http://schemas.microsoft.com/office/powerpoint/2010/main" val="23292309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D8642B3-FD98-42DE-A2C5-C37E4F7BF924}"/>
              </a:ext>
            </a:extLst>
          </p:cNvPr>
          <p:cNvSpPr>
            <a:spLocks noGrp="1"/>
          </p:cNvSpPr>
          <p:nvPr>
            <p:ph type="title"/>
          </p:nvPr>
        </p:nvSpPr>
        <p:spPr>
          <a:xfrm>
            <a:off x="1861405" y="276638"/>
            <a:ext cx="8911687" cy="1280890"/>
          </a:xfrm>
        </p:spPr>
        <p:txBody>
          <a:bodyPr>
            <a:normAutofit fontScale="90000"/>
          </a:bodyPr>
          <a:lstStyle/>
          <a:p>
            <a:pPr algn="ctr"/>
            <a:r>
              <a:rPr lang="ro-RO" dirty="0"/>
              <a:t>Compartimentul Supraveghere Epidemiologică și Control Boli Transmisibile</a:t>
            </a:r>
          </a:p>
        </p:txBody>
      </p:sp>
      <p:graphicFrame>
        <p:nvGraphicFramePr>
          <p:cNvPr id="4" name="Tabel 4">
            <a:extLst>
              <a:ext uri="{FF2B5EF4-FFF2-40B4-BE49-F238E27FC236}">
                <a16:creationId xmlns:a16="http://schemas.microsoft.com/office/drawing/2014/main" id="{395FCFA5-B928-4FE2-8CE6-D8FD231407C4}"/>
              </a:ext>
            </a:extLst>
          </p:cNvPr>
          <p:cNvGraphicFramePr>
            <a:graphicFrameLocks noGrp="1"/>
          </p:cNvGraphicFramePr>
          <p:nvPr>
            <p:ph idx="1"/>
            <p:extLst>
              <p:ext uri="{D42A27DB-BD31-4B8C-83A1-F6EECF244321}">
                <p14:modId xmlns:p14="http://schemas.microsoft.com/office/powerpoint/2010/main" val="3546041499"/>
              </p:ext>
            </p:extLst>
          </p:nvPr>
        </p:nvGraphicFramePr>
        <p:xfrm>
          <a:off x="523462" y="2062194"/>
          <a:ext cx="11145075" cy="3913851"/>
        </p:xfrm>
        <a:graphic>
          <a:graphicData uri="http://schemas.openxmlformats.org/drawingml/2006/table">
            <a:tbl>
              <a:tblPr firstRow="1" bandRow="1">
                <a:tableStyleId>{5C22544A-7EE6-4342-B048-85BDC9FD1C3A}</a:tableStyleId>
              </a:tblPr>
              <a:tblGrid>
                <a:gridCol w="452476">
                  <a:extLst>
                    <a:ext uri="{9D8B030D-6E8A-4147-A177-3AD203B41FA5}">
                      <a16:colId xmlns:a16="http://schemas.microsoft.com/office/drawing/2014/main" val="2626802696"/>
                    </a:ext>
                  </a:extLst>
                </a:gridCol>
                <a:gridCol w="3622381">
                  <a:extLst>
                    <a:ext uri="{9D8B030D-6E8A-4147-A177-3AD203B41FA5}">
                      <a16:colId xmlns:a16="http://schemas.microsoft.com/office/drawing/2014/main" val="291392190"/>
                    </a:ext>
                  </a:extLst>
                </a:gridCol>
                <a:gridCol w="7070218">
                  <a:extLst>
                    <a:ext uri="{9D8B030D-6E8A-4147-A177-3AD203B41FA5}">
                      <a16:colId xmlns:a16="http://schemas.microsoft.com/office/drawing/2014/main" val="1479525884"/>
                    </a:ext>
                  </a:extLst>
                </a:gridCol>
              </a:tblGrid>
              <a:tr h="769010">
                <a:tc>
                  <a:txBody>
                    <a:bodyPr/>
                    <a:lstStyle/>
                    <a:p>
                      <a:r>
                        <a:rPr lang="ro-RO" sz="1200" dirty="0"/>
                        <a:t>Nr. crt.</a:t>
                      </a:r>
                    </a:p>
                  </a:txBody>
                  <a:tcPr/>
                </a:tc>
                <a:tc>
                  <a:txBody>
                    <a:bodyPr/>
                    <a:lstStyle/>
                    <a:p>
                      <a:pPr algn="ctr"/>
                      <a:r>
                        <a:rPr lang="ro-RO" sz="1200" dirty="0"/>
                        <a:t>Acțiunea/Activitatea cuprinsă în ”Planul de acțiuni pe anul 2022 al județului Botoșani pentru realizarea obiectivelor cuprinse în Programul de Guvernare”</a:t>
                      </a:r>
                    </a:p>
                  </a:txBody>
                  <a:tcPr/>
                </a:tc>
                <a:tc>
                  <a:txBody>
                    <a:bodyPr/>
                    <a:lstStyle/>
                    <a:p>
                      <a:pPr algn="ctr"/>
                      <a:r>
                        <a:rPr lang="ro-RO" sz="1200" dirty="0"/>
                        <a:t>Indicatorii de performanță realizați pentru fiecare acțiune/activitate</a:t>
                      </a:r>
                    </a:p>
                  </a:txBody>
                  <a:tcPr/>
                </a:tc>
                <a:extLst>
                  <a:ext uri="{0D108BD9-81ED-4DB2-BD59-A6C34878D82A}">
                    <a16:rowId xmlns:a16="http://schemas.microsoft.com/office/drawing/2014/main" val="4128927511"/>
                  </a:ext>
                </a:extLst>
              </a:tr>
              <a:tr h="996865">
                <a:tc>
                  <a:txBody>
                    <a:bodyPr/>
                    <a:lstStyle/>
                    <a:p>
                      <a:pPr algn="ctr"/>
                      <a:r>
                        <a:rPr lang="ro-RO" sz="1600" dirty="0"/>
                        <a:t>3</a:t>
                      </a:r>
                    </a:p>
                    <a:p>
                      <a:pPr algn="ctr"/>
                      <a:endParaRPr lang="ro-RO" sz="1600" dirty="0"/>
                    </a:p>
                  </a:txBody>
                  <a:tcPr/>
                </a:tc>
                <a:tc>
                  <a:txBody>
                    <a:bodyPr/>
                    <a:lstStyle/>
                    <a:p>
                      <a:pPr algn="ctr"/>
                      <a:r>
                        <a:rPr lang="ro-RO" sz="1600" dirty="0"/>
                        <a:t>Programul Național de Prevenire, Supraveghere și Control al Infecției HIV / SIDA</a:t>
                      </a:r>
                    </a:p>
                  </a:txBody>
                  <a:tcPr/>
                </a:tc>
                <a:tc>
                  <a:txBody>
                    <a:bodyPr/>
                    <a:lstStyle/>
                    <a:p>
                      <a:pPr marL="171450" indent="-171450">
                        <a:buFontTx/>
                        <a:buChar char="-"/>
                      </a:pPr>
                      <a:r>
                        <a:rPr lang="ro-RO" sz="1600" dirty="0"/>
                        <a:t>Număr teste rapide HIV efectuate: </a:t>
                      </a:r>
                      <a:r>
                        <a:rPr lang="ro-RO" sz="1600" b="1" dirty="0"/>
                        <a:t>3016</a:t>
                      </a:r>
                      <a:r>
                        <a:rPr lang="ro-RO" sz="1600" dirty="0"/>
                        <a:t> și </a:t>
                      </a:r>
                      <a:r>
                        <a:rPr lang="ro-RO" sz="1600" b="1" dirty="0"/>
                        <a:t>3128</a:t>
                      </a:r>
                      <a:r>
                        <a:rPr lang="ro-RO" sz="1600" dirty="0"/>
                        <a:t> teste </a:t>
                      </a:r>
                      <a:r>
                        <a:rPr lang="ro-RO" sz="1600" dirty="0" err="1"/>
                        <a:t>Elisa</a:t>
                      </a:r>
                      <a:endParaRPr lang="ro-RO" sz="1600" dirty="0"/>
                    </a:p>
                    <a:p>
                      <a:pPr marL="171450" indent="-171450">
                        <a:buFontTx/>
                        <a:buChar char="-"/>
                      </a:pPr>
                      <a:r>
                        <a:rPr lang="ro-RO" sz="1600" dirty="0"/>
                        <a:t>Număr cazuri noi: </a:t>
                      </a:r>
                      <a:r>
                        <a:rPr lang="ro-RO" sz="1600" b="1" dirty="0"/>
                        <a:t>12</a:t>
                      </a:r>
                    </a:p>
                    <a:p>
                      <a:pPr marL="171450" indent="-171450">
                        <a:buFontTx/>
                        <a:buChar char="-"/>
                      </a:pPr>
                      <a:r>
                        <a:rPr lang="ro-RO" sz="1600" dirty="0"/>
                        <a:t>Număr decese: </a:t>
                      </a:r>
                      <a:r>
                        <a:rPr lang="ro-RO" sz="1600" b="1" dirty="0"/>
                        <a:t>7</a:t>
                      </a:r>
                    </a:p>
                    <a:p>
                      <a:pPr marL="0" indent="0">
                        <a:buFontTx/>
                        <a:buNone/>
                      </a:pPr>
                      <a:endParaRPr lang="ro-RO" sz="1600" dirty="0"/>
                    </a:p>
                  </a:txBody>
                  <a:tcPr/>
                </a:tc>
                <a:extLst>
                  <a:ext uri="{0D108BD9-81ED-4DB2-BD59-A6C34878D82A}">
                    <a16:rowId xmlns:a16="http://schemas.microsoft.com/office/drawing/2014/main" val="585150743"/>
                  </a:ext>
                </a:extLst>
              </a:tr>
              <a:tr h="854456">
                <a:tc>
                  <a:txBody>
                    <a:bodyPr/>
                    <a:lstStyle/>
                    <a:p>
                      <a:pPr algn="ctr"/>
                      <a:r>
                        <a:rPr lang="ro-RO" sz="1600" dirty="0"/>
                        <a:t>4</a:t>
                      </a:r>
                    </a:p>
                    <a:p>
                      <a:pPr algn="ctr"/>
                      <a:endParaRPr lang="ro-RO" sz="1600" dirty="0"/>
                    </a:p>
                  </a:txBody>
                  <a:tcPr/>
                </a:tc>
                <a:tc>
                  <a:txBody>
                    <a:bodyPr/>
                    <a:lstStyle/>
                    <a:p>
                      <a:pPr algn="ctr"/>
                      <a:r>
                        <a:rPr lang="ro-RO" sz="1600" dirty="0"/>
                        <a:t>Programul Național de </a:t>
                      </a:r>
                      <a:r>
                        <a:rPr lang="ro-RO" sz="1600" dirty="0" err="1"/>
                        <a:t>Prevenire,Supraveghere</a:t>
                      </a:r>
                      <a:r>
                        <a:rPr lang="ro-RO" sz="1600" dirty="0"/>
                        <a:t> și Control al Tuberculozei</a:t>
                      </a:r>
                    </a:p>
                  </a:txBody>
                  <a:tcPr/>
                </a:tc>
                <a:tc>
                  <a:txBody>
                    <a:bodyPr/>
                    <a:lstStyle/>
                    <a:p>
                      <a:pPr marL="171450" indent="-171450">
                        <a:buFontTx/>
                        <a:buChar char="-"/>
                      </a:pPr>
                      <a:r>
                        <a:rPr lang="ro-RO" sz="1600" dirty="0"/>
                        <a:t>Număr persoane examinate pentru depistarea cazurilor de infecție / îmbolnăvire de tuberculoză: </a:t>
                      </a:r>
                      <a:r>
                        <a:rPr lang="ro-RO" sz="1600" b="1" dirty="0"/>
                        <a:t>1880</a:t>
                      </a:r>
                    </a:p>
                    <a:p>
                      <a:pPr marL="171450" indent="-171450">
                        <a:buFontTx/>
                        <a:buChar char="-"/>
                      </a:pPr>
                      <a:r>
                        <a:rPr lang="ro-RO" sz="1600" dirty="0"/>
                        <a:t>Număr bolnavi TB: </a:t>
                      </a:r>
                      <a:r>
                        <a:rPr lang="ro-RO" sz="1600" b="1" dirty="0"/>
                        <a:t>185</a:t>
                      </a:r>
                      <a:r>
                        <a:rPr lang="ro-RO" sz="1600" dirty="0"/>
                        <a:t> cazuri noi</a:t>
                      </a:r>
                    </a:p>
                  </a:txBody>
                  <a:tcPr/>
                </a:tc>
                <a:extLst>
                  <a:ext uri="{0D108BD9-81ED-4DB2-BD59-A6C34878D82A}">
                    <a16:rowId xmlns:a16="http://schemas.microsoft.com/office/drawing/2014/main" val="1675561548"/>
                  </a:ext>
                </a:extLst>
              </a:tr>
              <a:tr h="1169635">
                <a:tc>
                  <a:txBody>
                    <a:bodyPr/>
                    <a:lstStyle/>
                    <a:p>
                      <a:pPr algn="ctr"/>
                      <a:r>
                        <a:rPr lang="ro-RO" sz="1600" dirty="0"/>
                        <a:t>5</a:t>
                      </a:r>
                    </a:p>
                    <a:p>
                      <a:pPr algn="ctr"/>
                      <a:endParaRPr lang="ro-RO" sz="1600" dirty="0"/>
                    </a:p>
                  </a:txBody>
                  <a:tcPr/>
                </a:tc>
                <a:tc>
                  <a:txBody>
                    <a:bodyPr/>
                    <a:lstStyle/>
                    <a:p>
                      <a:pPr algn="ctr"/>
                      <a:r>
                        <a:rPr lang="ro-RO" sz="1600" dirty="0"/>
                        <a:t>Programul Național de Supraveghere și Control al Infecțiilor </a:t>
                      </a:r>
                      <a:r>
                        <a:rPr lang="ro-RO" sz="1600" dirty="0" err="1"/>
                        <a:t>Nosocomiale</a:t>
                      </a:r>
                      <a:endParaRPr lang="ro-RO" sz="1600" dirty="0"/>
                    </a:p>
                  </a:txBody>
                  <a:tcPr/>
                </a:tc>
                <a:tc>
                  <a:txBody>
                    <a:bodyPr/>
                    <a:lstStyle/>
                    <a:p>
                      <a:pPr marL="171450" indent="-171450">
                        <a:buFontTx/>
                        <a:buChar char="-"/>
                      </a:pPr>
                      <a:r>
                        <a:rPr lang="ro-RO" sz="1600" dirty="0"/>
                        <a:t>Număr persoane participante la cursuri de formare profesională DSP: </a:t>
                      </a:r>
                      <a:r>
                        <a:rPr lang="ro-RO" sz="1600" b="1" dirty="0"/>
                        <a:t>0</a:t>
                      </a:r>
                    </a:p>
                    <a:p>
                      <a:pPr marL="171450" indent="-171450">
                        <a:buFontTx/>
                        <a:buChar char="-"/>
                      </a:pPr>
                      <a:r>
                        <a:rPr lang="ro-RO" sz="1600" dirty="0"/>
                        <a:t>Nr. IAAM : </a:t>
                      </a:r>
                      <a:r>
                        <a:rPr lang="ro-RO" sz="1600" b="1" dirty="0"/>
                        <a:t>418</a:t>
                      </a:r>
                    </a:p>
                    <a:p>
                      <a:pPr marL="0" indent="0">
                        <a:buFontTx/>
                        <a:buNone/>
                      </a:pPr>
                      <a:endParaRPr lang="ro-RO" sz="1600" dirty="0"/>
                    </a:p>
                  </a:txBody>
                  <a:tcPr/>
                </a:tc>
                <a:extLst>
                  <a:ext uri="{0D108BD9-81ED-4DB2-BD59-A6C34878D82A}">
                    <a16:rowId xmlns:a16="http://schemas.microsoft.com/office/drawing/2014/main" val="4017771297"/>
                  </a:ext>
                </a:extLst>
              </a:tr>
            </a:tbl>
          </a:graphicData>
        </a:graphic>
      </p:graphicFrame>
    </p:spTree>
    <p:extLst>
      <p:ext uri="{BB962C8B-B14F-4D97-AF65-F5344CB8AC3E}">
        <p14:creationId xmlns:p14="http://schemas.microsoft.com/office/powerpoint/2010/main" val="1941830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3214636-99D8-4345-B417-DAD3E4DB3328}"/>
              </a:ext>
            </a:extLst>
          </p:cNvPr>
          <p:cNvSpPr>
            <a:spLocks noGrp="1"/>
          </p:cNvSpPr>
          <p:nvPr>
            <p:ph type="title"/>
          </p:nvPr>
        </p:nvSpPr>
        <p:spPr>
          <a:xfrm>
            <a:off x="1611930" y="441230"/>
            <a:ext cx="8911687" cy="1280890"/>
          </a:xfrm>
        </p:spPr>
        <p:txBody>
          <a:bodyPr/>
          <a:lstStyle/>
          <a:p>
            <a:pPr algn="ctr"/>
            <a:r>
              <a:rPr lang="ro-RO" dirty="0"/>
              <a:t>LABORATORUL DE DIAGNOSTIC ȘI INVESTIGARE ÎN SĂNĂTATE PUBLICĂ</a:t>
            </a:r>
          </a:p>
        </p:txBody>
      </p:sp>
      <p:sp>
        <p:nvSpPr>
          <p:cNvPr id="3" name="Substituent conținut 2">
            <a:extLst>
              <a:ext uri="{FF2B5EF4-FFF2-40B4-BE49-F238E27FC236}">
                <a16:creationId xmlns:a16="http://schemas.microsoft.com/office/drawing/2014/main" id="{D0494BD3-4DA9-4399-9E06-8F33ED91C9B9}"/>
              </a:ext>
            </a:extLst>
          </p:cNvPr>
          <p:cNvSpPr>
            <a:spLocks noGrp="1"/>
          </p:cNvSpPr>
          <p:nvPr>
            <p:ph idx="1"/>
          </p:nvPr>
        </p:nvSpPr>
        <p:spPr>
          <a:xfrm>
            <a:off x="630936" y="1905000"/>
            <a:ext cx="10873676" cy="4440936"/>
          </a:xfrm>
        </p:spPr>
        <p:txBody>
          <a:bodyPr>
            <a:normAutofit lnSpcReduction="10000"/>
          </a:bodyPr>
          <a:lstStyle/>
          <a:p>
            <a:pPr marL="0" indent="0">
              <a:buNone/>
            </a:pPr>
            <a:r>
              <a:rPr lang="ro-RO" sz="1400" dirty="0"/>
              <a:t>Laboratorul de diagnostic și investigare în sănătate publică din cadrul DSP Botoșani își </a:t>
            </a:r>
            <a:r>
              <a:rPr lang="ro-RO" sz="1400" dirty="0" err="1"/>
              <a:t>desfăsoară</a:t>
            </a:r>
            <a:r>
              <a:rPr lang="ro-RO" sz="1400" dirty="0"/>
              <a:t> activitatea în următoarele compartimente:</a:t>
            </a:r>
          </a:p>
          <a:p>
            <a:pPr marL="0" indent="0">
              <a:buNone/>
            </a:pPr>
            <a:endParaRPr lang="ro-RO" sz="1400" dirty="0"/>
          </a:p>
          <a:p>
            <a:pPr>
              <a:buFont typeface="Wingdings" panose="05000000000000000000" pitchFamily="2" charset="2"/>
              <a:buChar char="Ø"/>
            </a:pPr>
            <a:r>
              <a:rPr lang="ro-RO" sz="1400" dirty="0"/>
              <a:t>Compartimentul de chimie sanitară;</a:t>
            </a:r>
          </a:p>
          <a:p>
            <a:pPr>
              <a:buFont typeface="Wingdings" panose="05000000000000000000" pitchFamily="2" charset="2"/>
              <a:buChar char="Ø"/>
            </a:pPr>
            <a:r>
              <a:rPr lang="ro-RO" sz="1400" dirty="0"/>
              <a:t>Compartimentul de toxicologie;</a:t>
            </a:r>
          </a:p>
          <a:p>
            <a:pPr>
              <a:buFont typeface="Wingdings" panose="05000000000000000000" pitchFamily="2" charset="2"/>
              <a:buChar char="Ø"/>
            </a:pPr>
            <a:r>
              <a:rPr lang="ro-RO" sz="1400" dirty="0"/>
              <a:t>Compartimentul de microbiologie sanitară;</a:t>
            </a:r>
          </a:p>
          <a:p>
            <a:pPr>
              <a:buFont typeface="Wingdings" panose="05000000000000000000" pitchFamily="2" charset="2"/>
              <a:buChar char="Ø"/>
            </a:pPr>
            <a:r>
              <a:rPr lang="ro-RO" sz="1400" dirty="0"/>
              <a:t>Compartimentul de microbiologie boli infecțioase;</a:t>
            </a:r>
          </a:p>
          <a:p>
            <a:pPr>
              <a:buFont typeface="Wingdings" panose="05000000000000000000" pitchFamily="2" charset="2"/>
              <a:buChar char="Ø"/>
            </a:pPr>
            <a:r>
              <a:rPr lang="ro-RO" sz="1400" dirty="0"/>
              <a:t>Compartimentul de imunologie.</a:t>
            </a:r>
          </a:p>
          <a:p>
            <a:pPr marL="0" indent="0">
              <a:buNone/>
            </a:pPr>
            <a:r>
              <a:rPr lang="ro-RO" sz="1400" b="1" dirty="0"/>
              <a:t>În cursul anului 2022 s-au efectuat 7530 probe cu 23863 determinări.</a:t>
            </a:r>
          </a:p>
          <a:p>
            <a:pPr marL="0" indent="0">
              <a:buNone/>
            </a:pPr>
            <a:r>
              <a:rPr lang="ro-RO" sz="1400" b="1" dirty="0"/>
              <a:t>Laboratorul de diagnostic și investigare în sănătate publică din cadrul DSP Botoșani a onorat un număr de 37 de contracte privind analize de laborator, încheiate cu diverși agenți economici, cu unități sanitare și unități publice din județ.</a:t>
            </a:r>
          </a:p>
          <a:p>
            <a:pPr marL="0" indent="0">
              <a:buNone/>
            </a:pPr>
            <a:r>
              <a:rPr lang="ro-RO" sz="1400" b="1" dirty="0"/>
              <a:t>Laboratorul a participat la scheme de comparare </a:t>
            </a:r>
            <a:r>
              <a:rPr lang="ro-RO" sz="1400" b="1" dirty="0" err="1"/>
              <a:t>interlaboratoare</a:t>
            </a:r>
            <a:r>
              <a:rPr lang="ro-RO" sz="1400" b="1" dirty="0"/>
              <a:t> prin 5 exerciții:</a:t>
            </a:r>
          </a:p>
          <a:p>
            <a:pPr>
              <a:buFont typeface="Wingdings" panose="05000000000000000000" pitchFamily="2" charset="2"/>
              <a:buChar char="ü"/>
            </a:pPr>
            <a:r>
              <a:rPr lang="ro-RO" sz="1400" b="1" dirty="0"/>
              <a:t>3 exerciții pentru compartimentul de microbiologie sanitară – apă</a:t>
            </a:r>
          </a:p>
          <a:p>
            <a:pPr>
              <a:buFont typeface="Wingdings" panose="05000000000000000000" pitchFamily="2" charset="2"/>
              <a:buChar char="ü"/>
            </a:pPr>
            <a:r>
              <a:rPr lang="ro-RO" sz="1400" b="1" dirty="0"/>
              <a:t>2 exerciții pentru compartimentul de chimie sanitară - apă</a:t>
            </a:r>
          </a:p>
          <a:p>
            <a:pPr marL="0" indent="0">
              <a:buNone/>
            </a:pPr>
            <a:endParaRPr lang="ro-RO" sz="1400" b="1" dirty="0"/>
          </a:p>
        </p:txBody>
      </p:sp>
    </p:spTree>
    <p:extLst>
      <p:ext uri="{BB962C8B-B14F-4D97-AF65-F5344CB8AC3E}">
        <p14:creationId xmlns:p14="http://schemas.microsoft.com/office/powerpoint/2010/main" val="3121515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Adiere">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364</TotalTime>
  <Words>2102</Words>
  <Application>Microsoft Office PowerPoint</Application>
  <PresentationFormat>Ecran lat</PresentationFormat>
  <Paragraphs>150</Paragraphs>
  <Slides>14</Slides>
  <Notes>0</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14</vt:i4>
      </vt:variant>
    </vt:vector>
  </HeadingPairs>
  <TitlesOfParts>
    <vt:vector size="23" baseType="lpstr">
      <vt:lpstr>Algerian</vt:lpstr>
      <vt:lpstr>Arial</vt:lpstr>
      <vt:lpstr>Century Gothic</vt:lpstr>
      <vt:lpstr>Courier New</vt:lpstr>
      <vt:lpstr>tahoma</vt:lpstr>
      <vt:lpstr>Times New Roman</vt:lpstr>
      <vt:lpstr>Wingdings</vt:lpstr>
      <vt:lpstr>Wingdings 3</vt:lpstr>
      <vt:lpstr>Adiere</vt:lpstr>
      <vt:lpstr>DSP BOTOȘANI</vt:lpstr>
      <vt:lpstr>Prezentare PowerPoint</vt:lpstr>
      <vt:lpstr>Prezentare PowerPoint</vt:lpstr>
      <vt:lpstr>Compartiment Avize / Autorizații</vt:lpstr>
      <vt:lpstr>Compartiment Avize / Autorizații</vt:lpstr>
      <vt:lpstr>Compartimentul Supraveghere Epidemiologică și Control Boli Transmisibile</vt:lpstr>
      <vt:lpstr>Compartimentul Supraveghere Epidemiologică și Control Boli Transmisibile</vt:lpstr>
      <vt:lpstr>Compartimentul Supraveghere Epidemiologică și Control Boli Transmisibile</vt:lpstr>
      <vt:lpstr>LABORATORUL DE DIAGNOSTIC ȘI INVESTIGARE ÎN SĂNĂTATE PUBLICĂ</vt:lpstr>
      <vt:lpstr>LABORATORUL DE DIAGNOSTIC ȘI INVESTIGARE ÎN SĂNĂTATE PUBLICĂ</vt:lpstr>
      <vt:lpstr>LABORATORUL DE DIAGNOSTIC ȘI INVESTIGARE ÎN SĂNĂTATE PUBLICĂ</vt:lpstr>
      <vt:lpstr>LABORATORUL DE DIAGNOSTIC ȘI INVESTIGARE ÎN SĂNĂTATE PUBLICĂ</vt:lpstr>
      <vt:lpstr>SERVICIUL DE CONTROL ÎN  SĂNĂTATE PUBLICĂ</vt:lpstr>
      <vt:lpstr>SERVICIUL DE CONTROL ÎN  SĂNĂTATE PUBLICĂ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DSP BOTOȘANI</dc:title>
  <dc:creator>HUTAN I. SILVIU-IONUT</dc:creator>
  <cp:lastModifiedBy>HUTAN I. SILVIU-IONUT</cp:lastModifiedBy>
  <cp:revision>12</cp:revision>
  <cp:lastPrinted>2022-12-14T10:04:02Z</cp:lastPrinted>
  <dcterms:created xsi:type="dcterms:W3CDTF">2022-12-12T08:11:12Z</dcterms:created>
  <dcterms:modified xsi:type="dcterms:W3CDTF">2022-12-14T10:09:21Z</dcterms:modified>
</cp:coreProperties>
</file>