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ro-RO" sz="4400" b="0" strike="noStrike" spc="-1">
                <a:solidFill>
                  <a:srgbClr val="000000"/>
                </a:solidFill>
                <a:latin typeface="Arial"/>
              </a:rPr>
              <a:t>Clic pentru a deplasa diapozitivul</a:t>
            </a:r>
          </a:p>
        </p:txBody>
      </p:sp>
      <p:sp>
        <p:nvSpPr>
          <p:cNvPr id="165"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ro-RO" sz="2000" b="0" strike="noStrike" spc="-1">
                <a:solidFill>
                  <a:srgbClr val="000000"/>
                </a:solidFill>
                <a:latin typeface="Arial"/>
              </a:rPr>
              <a:t>Apasă pentru editare format note</a:t>
            </a:r>
          </a:p>
        </p:txBody>
      </p:sp>
      <p:sp>
        <p:nvSpPr>
          <p:cNvPr id="166"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ro-RO" sz="1400" b="0" strike="noStrike" spc="-1">
                <a:solidFill>
                  <a:srgbClr val="000000"/>
                </a:solidFill>
                <a:latin typeface="Times New Roman"/>
              </a:rPr>
              <a:t>&lt;antet&gt;</a:t>
            </a:r>
          </a:p>
        </p:txBody>
      </p:sp>
      <p:sp>
        <p:nvSpPr>
          <p:cNvPr id="167" name="PlaceHolder 4"/>
          <p:cNvSpPr>
            <a:spLocks noGrp="1"/>
          </p:cNvSpPr>
          <p:nvPr>
            <p:ph type="dt" idx="13"/>
          </p:nvPr>
        </p:nvSpPr>
        <p:spPr>
          <a:xfrm>
            <a:off x="4278960" y="0"/>
            <a:ext cx="3280680" cy="534240"/>
          </a:xfrm>
          <a:prstGeom prst="rect">
            <a:avLst/>
          </a:prstGeom>
          <a:noFill/>
          <a:ln w="0">
            <a:noFill/>
          </a:ln>
        </p:spPr>
        <p:txBody>
          <a:bodyPr lIns="0" tIns="0" rIns="0" bIns="0" anchor="t">
            <a:noAutofit/>
          </a:bodyPr>
          <a:lstStyle>
            <a:lvl1pPr indent="0" algn="r">
              <a:buNone/>
              <a:defRPr lang="ro-RO" sz="1400" b="0" strike="noStrike" spc="-1">
                <a:solidFill>
                  <a:srgbClr val="000000"/>
                </a:solidFill>
                <a:latin typeface="Times New Roman"/>
              </a:defRPr>
            </a:lvl1pPr>
          </a:lstStyle>
          <a:p>
            <a:pPr indent="0" algn="r">
              <a:buNone/>
            </a:pPr>
            <a:r>
              <a:rPr lang="ro-RO" sz="1400" b="0" strike="noStrike" spc="-1">
                <a:solidFill>
                  <a:srgbClr val="000000"/>
                </a:solidFill>
                <a:latin typeface="Times New Roman"/>
              </a:rPr>
              <a:t>&lt;data/ora&gt;</a:t>
            </a:r>
          </a:p>
        </p:txBody>
      </p:sp>
      <p:sp>
        <p:nvSpPr>
          <p:cNvPr id="168" name="PlaceHolder 5"/>
          <p:cNvSpPr>
            <a:spLocks noGrp="1"/>
          </p:cNvSpPr>
          <p:nvPr>
            <p:ph type="ftr" idx="14"/>
          </p:nvPr>
        </p:nvSpPr>
        <p:spPr>
          <a:xfrm>
            <a:off x="0" y="10157400"/>
            <a:ext cx="3280680" cy="534240"/>
          </a:xfrm>
          <a:prstGeom prst="rect">
            <a:avLst/>
          </a:prstGeom>
          <a:noFill/>
          <a:ln w="0">
            <a:noFill/>
          </a:ln>
        </p:spPr>
        <p:txBody>
          <a:bodyPr lIns="0" tIns="0" rIns="0" bIns="0" anchor="b">
            <a:noAutofit/>
          </a:bodyPr>
          <a:lstStyle>
            <a:lvl1pPr indent="0">
              <a:buNone/>
              <a:defRPr lang="ro-RO" sz="1400" b="0" strike="noStrike" spc="-1">
                <a:solidFill>
                  <a:srgbClr val="000000"/>
                </a:solidFill>
                <a:latin typeface="Times New Roman"/>
              </a:defRPr>
            </a:lvl1pPr>
          </a:lstStyle>
          <a:p>
            <a:pPr indent="0">
              <a:buNone/>
            </a:pPr>
            <a:r>
              <a:rPr lang="ro-RO" sz="1400" b="0" strike="noStrike" spc="-1">
                <a:solidFill>
                  <a:srgbClr val="000000"/>
                </a:solidFill>
                <a:latin typeface="Times New Roman"/>
              </a:rPr>
              <a:t>&lt;subsol&gt;</a:t>
            </a:r>
          </a:p>
        </p:txBody>
      </p:sp>
      <p:sp>
        <p:nvSpPr>
          <p:cNvPr id="169" name="PlaceHolder 6"/>
          <p:cNvSpPr>
            <a:spLocks noGrp="1"/>
          </p:cNvSpPr>
          <p:nvPr>
            <p:ph type="sldNum" idx="15"/>
          </p:nvPr>
        </p:nvSpPr>
        <p:spPr>
          <a:xfrm>
            <a:off x="4278960" y="10157400"/>
            <a:ext cx="3280680" cy="534240"/>
          </a:xfrm>
          <a:prstGeom prst="rect">
            <a:avLst/>
          </a:prstGeom>
          <a:noFill/>
          <a:ln w="0">
            <a:noFill/>
          </a:ln>
        </p:spPr>
        <p:txBody>
          <a:bodyPr lIns="0" tIns="0" rIns="0" bIns="0" anchor="b">
            <a:noAutofit/>
          </a:bodyPr>
          <a:lstStyle>
            <a:lvl1pPr indent="0" algn="r">
              <a:buNone/>
              <a:defRPr lang="ro-RO" sz="1400" b="0" strike="noStrike" spc="-1">
                <a:solidFill>
                  <a:srgbClr val="000000"/>
                </a:solidFill>
                <a:latin typeface="Times New Roman"/>
              </a:defRPr>
            </a:lvl1pPr>
          </a:lstStyle>
          <a:p>
            <a:pPr indent="0" algn="r">
              <a:buNone/>
            </a:pPr>
            <a:fld id="{2CFF514C-7F11-4BE8-A628-9E28318EC713}" type="slidenum">
              <a:rPr lang="ro-RO" sz="1400" b="0" strike="noStrike" spc="-1">
                <a:solidFill>
                  <a:srgbClr val="000000"/>
                </a:solidFill>
                <a:latin typeface="Times New Roman"/>
              </a:rPr>
              <a:pPr indent="0" algn="r">
                <a:buNone/>
              </a:pPr>
              <a:t>‹#›</a:t>
            </a:fld>
            <a:endParaRPr lang="ro-RO"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1143000" y="685800"/>
            <a:ext cx="4568825" cy="3425825"/>
          </a:xfrm>
          <a:prstGeom prst="rect">
            <a:avLst/>
          </a:prstGeom>
          <a:ln w="0">
            <a:noFill/>
          </a:ln>
        </p:spPr>
      </p:sp>
      <p:sp>
        <p:nvSpPr>
          <p:cNvPr id="228" name="PlaceHolder 2"/>
          <p:cNvSpPr>
            <a:spLocks noGrp="1"/>
          </p:cNvSpPr>
          <p:nvPr>
            <p:ph type="body"/>
          </p:nvPr>
        </p:nvSpPr>
        <p:spPr>
          <a:xfrm>
            <a:off x="685800" y="4343400"/>
            <a:ext cx="5482440" cy="4110840"/>
          </a:xfrm>
          <a:prstGeom prst="rect">
            <a:avLst/>
          </a:prstGeom>
          <a:noFill/>
          <a:ln w="0">
            <a:noFill/>
          </a:ln>
        </p:spPr>
        <p:txBody>
          <a:bodyPr lIns="0" tIns="0" rIns="0" bIns="0" anchor="t">
            <a:noAutofit/>
          </a:bodyPr>
          <a:lstStyle/>
          <a:p>
            <a:pPr marL="216000" indent="0">
              <a:buNone/>
            </a:pPr>
            <a:endParaRPr lang="ro-RO" sz="1800" b="0" strike="noStrike" spc="-1" dirty="0">
              <a:solidFill>
                <a:srgbClr val="000000"/>
              </a:solidFill>
              <a:latin typeface="Arial"/>
            </a:endParaRPr>
          </a:p>
        </p:txBody>
      </p:sp>
      <p:sp>
        <p:nvSpPr>
          <p:cNvPr id="229" name="PlaceHolder 3"/>
          <p:cNvSpPr>
            <a:spLocks noGrp="1"/>
          </p:cNvSpPr>
          <p:nvPr>
            <p:ph type="sldNum" idx="16"/>
          </p:nvPr>
        </p:nvSpPr>
        <p:spPr>
          <a:xfrm>
            <a:off x="3884760" y="8685360"/>
            <a:ext cx="2967840" cy="453240"/>
          </a:xfrm>
          <a:prstGeom prst="rect">
            <a:avLst/>
          </a:prstGeom>
          <a:noFill/>
          <a:ln w="0">
            <a:noFill/>
          </a:ln>
        </p:spPr>
        <p:txBody>
          <a:bodyPr lIns="0" tIns="0" rIns="0" bIns="0" anchor="b">
            <a:noAutofit/>
          </a:bodyPr>
          <a:lstStyle>
            <a:lvl1pPr indent="0" algn="r">
              <a:lnSpc>
                <a:spcPct val="100000"/>
              </a:lnSpc>
              <a:buNone/>
              <a:tabLst>
                <a:tab pos="0" algn="l"/>
              </a:tabLst>
              <a:defRPr lang="ro-RO" sz="1200" b="0" strike="noStrike" spc="-1">
                <a:solidFill>
                  <a:srgbClr val="000000"/>
                </a:solidFill>
                <a:latin typeface="+mn-lt"/>
                <a:ea typeface="+mn-ea"/>
              </a:defRPr>
            </a:lvl1pPr>
          </a:lstStyle>
          <a:p>
            <a:pPr indent="0" algn="r">
              <a:lnSpc>
                <a:spcPct val="100000"/>
              </a:lnSpc>
              <a:buNone/>
              <a:tabLst>
                <a:tab pos="0" algn="l"/>
              </a:tabLst>
            </a:pPr>
            <a:fld id="{1F42F321-3C8B-42FC-9D6D-CBE081911735}" type="slidenum">
              <a:rPr lang="ro-RO" sz="1200" b="0" strike="noStrike" spc="-1">
                <a:solidFill>
                  <a:srgbClr val="000000"/>
                </a:solidFill>
                <a:latin typeface="+mn-lt"/>
                <a:ea typeface="+mn-ea"/>
              </a:rPr>
              <a:pPr indent="0" algn="r">
                <a:lnSpc>
                  <a:spcPct val="100000"/>
                </a:lnSpc>
                <a:buNone/>
                <a:tabLst>
                  <a:tab pos="0" algn="l"/>
                </a:tabLst>
              </a:pPr>
              <a:t>5</a:t>
            </a:fld>
            <a:endParaRPr lang="ro-RO"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1143000" y="685800"/>
            <a:ext cx="4568825" cy="3425825"/>
          </a:xfrm>
          <a:prstGeom prst="rect">
            <a:avLst/>
          </a:prstGeom>
          <a:ln w="0">
            <a:noFill/>
          </a:ln>
        </p:spPr>
      </p:sp>
      <p:sp>
        <p:nvSpPr>
          <p:cNvPr id="231" name="PlaceHolder 2"/>
          <p:cNvSpPr>
            <a:spLocks noGrp="1"/>
          </p:cNvSpPr>
          <p:nvPr>
            <p:ph type="body"/>
          </p:nvPr>
        </p:nvSpPr>
        <p:spPr>
          <a:xfrm>
            <a:off x="685800" y="4343400"/>
            <a:ext cx="5482440" cy="4110840"/>
          </a:xfrm>
          <a:prstGeom prst="rect">
            <a:avLst/>
          </a:prstGeom>
          <a:noFill/>
          <a:ln w="0">
            <a:noFill/>
          </a:ln>
        </p:spPr>
        <p:txBody>
          <a:bodyPr lIns="0" tIns="0" rIns="0" bIns="0" anchor="t">
            <a:noAutofit/>
          </a:bodyPr>
          <a:lstStyle/>
          <a:p>
            <a:pPr marL="216000" indent="0">
              <a:buNone/>
            </a:pPr>
            <a:endParaRPr lang="ro-RO" sz="1800" b="0" strike="noStrike" spc="-1">
              <a:solidFill>
                <a:srgbClr val="000000"/>
              </a:solidFill>
              <a:latin typeface="Arial"/>
            </a:endParaRPr>
          </a:p>
        </p:txBody>
      </p:sp>
      <p:sp>
        <p:nvSpPr>
          <p:cNvPr id="232" name="PlaceHolder 3"/>
          <p:cNvSpPr>
            <a:spLocks noGrp="1"/>
          </p:cNvSpPr>
          <p:nvPr>
            <p:ph type="sldNum" idx="17"/>
          </p:nvPr>
        </p:nvSpPr>
        <p:spPr>
          <a:xfrm>
            <a:off x="3884760" y="8685360"/>
            <a:ext cx="2967840" cy="453240"/>
          </a:xfrm>
          <a:prstGeom prst="rect">
            <a:avLst/>
          </a:prstGeom>
          <a:noFill/>
          <a:ln w="0">
            <a:noFill/>
          </a:ln>
        </p:spPr>
        <p:txBody>
          <a:bodyPr lIns="0" tIns="0" rIns="0" bIns="0" anchor="b">
            <a:noAutofit/>
          </a:bodyPr>
          <a:lstStyle>
            <a:lvl1pPr indent="0" algn="r">
              <a:lnSpc>
                <a:spcPct val="100000"/>
              </a:lnSpc>
              <a:buNone/>
              <a:tabLst>
                <a:tab pos="0" algn="l"/>
              </a:tabLst>
              <a:defRPr lang="ro-RO" sz="1200" b="0" strike="noStrike" spc="-1">
                <a:solidFill>
                  <a:srgbClr val="000000"/>
                </a:solidFill>
                <a:latin typeface="+mn-lt"/>
                <a:ea typeface="+mn-ea"/>
              </a:defRPr>
            </a:lvl1pPr>
          </a:lstStyle>
          <a:p>
            <a:pPr indent="0" algn="r">
              <a:lnSpc>
                <a:spcPct val="100000"/>
              </a:lnSpc>
              <a:buNone/>
              <a:tabLst>
                <a:tab pos="0" algn="l"/>
              </a:tabLst>
            </a:pPr>
            <a:fld id="{C60F01ED-2CCE-4C03-8FDD-4CC3295DFC68}" type="slidenum">
              <a:rPr lang="ro-RO" sz="1200" b="0" strike="noStrike" spc="-1">
                <a:solidFill>
                  <a:srgbClr val="000000"/>
                </a:solidFill>
                <a:latin typeface="+mn-lt"/>
                <a:ea typeface="+mn-ea"/>
              </a:rPr>
              <a:pPr indent="0" algn="r">
                <a:lnSpc>
                  <a:spcPct val="100000"/>
                </a:lnSpc>
                <a:buNone/>
                <a:tabLst>
                  <a:tab pos="0" algn="l"/>
                </a:tabLst>
              </a:pPr>
              <a:t>8</a:t>
            </a:fld>
            <a:endParaRPr lang="ro-RO"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1143000" y="685800"/>
            <a:ext cx="4568825" cy="3425825"/>
          </a:xfrm>
          <a:prstGeom prst="rect">
            <a:avLst/>
          </a:prstGeom>
          <a:ln w="0">
            <a:noFill/>
          </a:ln>
        </p:spPr>
      </p:sp>
      <p:sp>
        <p:nvSpPr>
          <p:cNvPr id="234" name="PlaceHolder 2"/>
          <p:cNvSpPr>
            <a:spLocks noGrp="1"/>
          </p:cNvSpPr>
          <p:nvPr>
            <p:ph type="body"/>
          </p:nvPr>
        </p:nvSpPr>
        <p:spPr>
          <a:xfrm>
            <a:off x="685800" y="4343400"/>
            <a:ext cx="5482440" cy="4110840"/>
          </a:xfrm>
          <a:prstGeom prst="rect">
            <a:avLst/>
          </a:prstGeom>
          <a:noFill/>
          <a:ln w="0">
            <a:noFill/>
          </a:ln>
        </p:spPr>
        <p:txBody>
          <a:bodyPr lIns="0" tIns="0" rIns="0" bIns="0" anchor="t">
            <a:noAutofit/>
          </a:bodyPr>
          <a:lstStyle/>
          <a:p>
            <a:pPr marL="216000" indent="0">
              <a:buNone/>
            </a:pPr>
            <a:endParaRPr lang="ro-RO" sz="1800" b="0" strike="noStrike" spc="-1">
              <a:solidFill>
                <a:srgbClr val="000000"/>
              </a:solidFill>
              <a:latin typeface="Arial"/>
            </a:endParaRPr>
          </a:p>
        </p:txBody>
      </p:sp>
      <p:sp>
        <p:nvSpPr>
          <p:cNvPr id="235" name="PlaceHolder 3"/>
          <p:cNvSpPr>
            <a:spLocks noGrp="1"/>
          </p:cNvSpPr>
          <p:nvPr>
            <p:ph type="sldNum" idx="18"/>
          </p:nvPr>
        </p:nvSpPr>
        <p:spPr>
          <a:xfrm>
            <a:off x="3884760" y="8685360"/>
            <a:ext cx="2967840" cy="453240"/>
          </a:xfrm>
          <a:prstGeom prst="rect">
            <a:avLst/>
          </a:prstGeom>
          <a:noFill/>
          <a:ln w="0">
            <a:noFill/>
          </a:ln>
        </p:spPr>
        <p:txBody>
          <a:bodyPr lIns="0" tIns="0" rIns="0" bIns="0" anchor="b">
            <a:noAutofit/>
          </a:bodyPr>
          <a:lstStyle>
            <a:lvl1pPr indent="0" algn="r">
              <a:lnSpc>
                <a:spcPct val="100000"/>
              </a:lnSpc>
              <a:buNone/>
              <a:tabLst>
                <a:tab pos="0" algn="l"/>
              </a:tabLst>
              <a:defRPr lang="ro-RO" sz="1200" b="0" strike="noStrike" spc="-1">
                <a:solidFill>
                  <a:srgbClr val="000000"/>
                </a:solidFill>
                <a:latin typeface="+mn-lt"/>
                <a:ea typeface="+mn-ea"/>
              </a:defRPr>
            </a:lvl1pPr>
          </a:lstStyle>
          <a:p>
            <a:pPr indent="0" algn="r">
              <a:lnSpc>
                <a:spcPct val="100000"/>
              </a:lnSpc>
              <a:buNone/>
              <a:tabLst>
                <a:tab pos="0" algn="l"/>
              </a:tabLst>
            </a:pPr>
            <a:fld id="{55AB14FD-0DE0-483C-8528-DAE7C110605C}" type="slidenum">
              <a:rPr lang="ro-RO" sz="1200" b="0" strike="noStrike" spc="-1">
                <a:solidFill>
                  <a:srgbClr val="000000"/>
                </a:solidFill>
                <a:latin typeface="+mn-lt"/>
                <a:ea typeface="+mn-ea"/>
              </a:rPr>
              <a:pPr indent="0" algn="r">
                <a:lnSpc>
                  <a:spcPct val="100000"/>
                </a:lnSpc>
                <a:buNone/>
                <a:tabLst>
                  <a:tab pos="0" algn="l"/>
                </a:tabLst>
              </a:pPr>
              <a:t>9</a:t>
            </a:fld>
            <a:endParaRPr lang="ro-RO"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DA561F9D-CD39-4241-BDBC-8D2947885770}" type="slidenum">
              <a:rPr/>
              <a:pPr/>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D2AE7076-EF78-4A32-9F72-1EB4DFCF0606}"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99E17600-DDEA-488C-856B-DE983CB130C9}" type="slidenum">
              <a:rPr/>
              <a:pPr/>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B0F16F0C-6D92-4EBB-9126-6D8E68448E71}" type="slidenum">
              <a:rPr/>
              <a:pPr/>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C0C41CB0-A791-44F2-80C5-95E1B570D6D3}" type="slidenum">
              <a:rPr/>
              <a:pPr/>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47"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o-RO"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AA03BC9-D2C0-4875-815A-1FC1CAB3B46C}" type="slidenum">
              <a:rPr/>
              <a:pPr/>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49"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2ABAC9EA-491E-4AA7-A12F-D59EE6777E85}" type="slidenum">
              <a:rPr/>
              <a:pPr/>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5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2"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2AF0C490-E023-45DE-9CDB-3E87C4AEA2B2}" type="slidenum">
              <a:rPr/>
              <a:pPr/>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4F3BAB4D-553D-4B99-85DC-1340D16ED27C}" type="slidenum">
              <a:rPr/>
              <a:pPr/>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o-RO"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377025F-CC2C-4F96-8F73-D8BE3E0DA3B8}" type="slidenum">
              <a:rPr/>
              <a:pPr/>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5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7"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8"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B9C4AA8-E88C-48E9-BCDE-05CF6AC99D2A}"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o-RO"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2258F810-1AA5-4761-9949-C91164EF763B}" type="slidenum">
              <a:rPr/>
              <a:pPr/>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6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2"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1A3E8BF-6983-42D9-98BC-4F77C9B2CFA6}"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64"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6"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A4360B46-7AFC-4E0F-8BD0-228C81FE0E58}" type="slidenum">
              <a:rPr/>
              <a:pPr/>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68"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9"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724B9B5D-E153-4261-9545-13DC7929B857}" type="slidenum">
              <a:rPr/>
              <a:pPr/>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71"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3"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4"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F9B2D6FC-6A6A-4AF1-9B10-AF43379A7E09}" type="slidenum">
              <a:rPr/>
              <a:pPr/>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76"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7"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8"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9"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80"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81"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0583F88F-B148-4F56-804A-2B87BF213F86}" type="slidenum">
              <a:rPr/>
              <a:pPr/>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1582C4D9-CC2B-4249-A8C2-B97CC46EE9DE}" type="slidenum">
              <a:rPr/>
              <a:pPr/>
              <a:t>‹#›</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8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o-RO"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36C16E25-FF83-4ECB-ACC7-8EFF643B9272}" type="slidenum">
              <a:rPr/>
              <a:pPr/>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9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199F9F5E-4BF0-48EC-ABF6-8AFEAC334357}" type="slidenum">
              <a:rPr/>
              <a:pPr/>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9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9502CC57-CEA7-40B4-95F0-2171F3100314}" type="slidenum">
              <a:rPr/>
              <a:pPr/>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E4CFE954-EE4B-41F1-A3B8-0B778A0828AF}" type="slidenum">
              <a:rPr/>
              <a:pPr/>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3EFDFB15-BC83-4BA2-A397-43E1307E5763}" type="slidenum">
              <a:rPr/>
              <a:pPr/>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o-RO" sz="3200" b="0" strike="noStrike" spc="-1">
              <a:solidFill>
                <a:srgbClr val="000000"/>
              </a:solidFill>
              <a:latin typeface="Arial"/>
            </a:endParaRPr>
          </a:p>
        </p:txBody>
      </p:sp>
      <p:sp>
        <p:nvSpPr>
          <p:cNvPr id="3" name="PlaceHolder 2"/>
          <p:cNvSpPr>
            <a:spLocks noGrp="1"/>
          </p:cNvSpPr>
          <p:nvPr>
            <p:ph type="ftr" idx="7"/>
          </p:nvPr>
        </p:nvSpPr>
        <p:spPr/>
        <p:txBody>
          <a:bodyPr/>
          <a:lstStyle/>
          <a:p>
            <a:r>
              <a:t>Footer</a:t>
            </a:r>
          </a:p>
        </p:txBody>
      </p:sp>
      <p:sp>
        <p:nvSpPr>
          <p:cNvPr id="4" name="PlaceHolder 3"/>
          <p:cNvSpPr>
            <a:spLocks noGrp="1"/>
          </p:cNvSpPr>
          <p:nvPr>
            <p:ph type="sldNum" idx="8"/>
          </p:nvPr>
        </p:nvSpPr>
        <p:spPr/>
        <p:txBody>
          <a:bodyPr/>
          <a:lstStyle/>
          <a:p>
            <a:fld id="{3C5E3F4B-22C7-452C-9993-077958E5773F}" type="slidenum">
              <a:rPr/>
              <a:pPr/>
              <a:t>‹#›</a:t>
            </a:fld>
            <a:endParaRPr/>
          </a:p>
        </p:txBody>
      </p:sp>
      <p:sp>
        <p:nvSpPr>
          <p:cNvPr id="5" name="PlaceHolder 4"/>
          <p:cNvSpPr>
            <a:spLocks noGrp="1"/>
          </p:cNvSpPr>
          <p:nvPr>
            <p:ph type="dt" idx="9"/>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9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9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9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20DEC5BD-B27A-409D-9DC8-A412799F44F7}"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0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0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0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EAC965C1-C27B-4BDB-A3B2-C5558EEDD2D8}"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0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0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0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7"/>
          </p:nvPr>
        </p:nvSpPr>
        <p:spPr/>
        <p:txBody>
          <a:bodyPr/>
          <a:lstStyle/>
          <a:p>
            <a:r>
              <a:t>Footer</a:t>
            </a:r>
          </a:p>
        </p:txBody>
      </p:sp>
      <p:sp>
        <p:nvSpPr>
          <p:cNvPr id="7" name="PlaceHolder 6"/>
          <p:cNvSpPr>
            <a:spLocks noGrp="1"/>
          </p:cNvSpPr>
          <p:nvPr>
            <p:ph type="sldNum" idx="8"/>
          </p:nvPr>
        </p:nvSpPr>
        <p:spPr/>
        <p:txBody>
          <a:bodyPr/>
          <a:lstStyle/>
          <a:p>
            <a:fld id="{69F27A8A-B891-44FE-AA60-D9E0EDB696FA}" type="slidenum">
              <a:rPr/>
              <a:pPr/>
              <a:t>‹#›</a:t>
            </a:fld>
            <a:endParaRPr/>
          </a:p>
        </p:txBody>
      </p:sp>
      <p:sp>
        <p:nvSpPr>
          <p:cNvPr id="8" name="PlaceHolder 7"/>
          <p:cNvSpPr>
            <a:spLocks noGrp="1"/>
          </p:cNvSpPr>
          <p:nvPr>
            <p:ph type="dt" idx="9"/>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0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1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7"/>
          </p:nvPr>
        </p:nvSpPr>
        <p:spPr/>
        <p:txBody>
          <a:bodyPr/>
          <a:lstStyle/>
          <a:p>
            <a:r>
              <a:t>Footer</a:t>
            </a:r>
          </a:p>
        </p:txBody>
      </p:sp>
      <p:sp>
        <p:nvSpPr>
          <p:cNvPr id="6" name="PlaceHolder 5"/>
          <p:cNvSpPr>
            <a:spLocks noGrp="1"/>
          </p:cNvSpPr>
          <p:nvPr>
            <p:ph type="sldNum" idx="8"/>
          </p:nvPr>
        </p:nvSpPr>
        <p:spPr/>
        <p:txBody>
          <a:bodyPr/>
          <a:lstStyle/>
          <a:p>
            <a:fld id="{0E72408F-F96D-4E75-8108-C79669A4F3D1}" type="slidenum">
              <a:rPr/>
              <a:pPr/>
              <a:t>‹#›</a:t>
            </a:fld>
            <a:endParaRPr/>
          </a:p>
        </p:txBody>
      </p:sp>
      <p:sp>
        <p:nvSpPr>
          <p:cNvPr id="7" name="PlaceHolder 6"/>
          <p:cNvSpPr>
            <a:spLocks noGrp="1"/>
          </p:cNvSpPr>
          <p:nvPr>
            <p:ph type="dt" idx="9"/>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1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1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1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1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 name="PlaceHolder 6"/>
          <p:cNvSpPr>
            <a:spLocks noGrp="1"/>
          </p:cNvSpPr>
          <p:nvPr>
            <p:ph type="ftr" idx="7"/>
          </p:nvPr>
        </p:nvSpPr>
        <p:spPr/>
        <p:txBody>
          <a:bodyPr/>
          <a:lstStyle/>
          <a:p>
            <a:r>
              <a:t>Footer</a:t>
            </a:r>
          </a:p>
        </p:txBody>
      </p:sp>
      <p:sp>
        <p:nvSpPr>
          <p:cNvPr id="8" name="PlaceHolder 7"/>
          <p:cNvSpPr>
            <a:spLocks noGrp="1"/>
          </p:cNvSpPr>
          <p:nvPr>
            <p:ph type="sldNum" idx="8"/>
          </p:nvPr>
        </p:nvSpPr>
        <p:spPr/>
        <p:txBody>
          <a:bodyPr/>
          <a:lstStyle/>
          <a:p>
            <a:fld id="{B7333952-1E71-442C-8529-9BCEF5CF3360}" type="slidenum">
              <a:rPr/>
              <a:pPr/>
              <a:t>‹#›</a:t>
            </a:fld>
            <a:endParaRPr/>
          </a:p>
        </p:txBody>
      </p:sp>
      <p:sp>
        <p:nvSpPr>
          <p:cNvPr id="9" name="PlaceHolder 8"/>
          <p:cNvSpPr>
            <a:spLocks noGrp="1"/>
          </p:cNvSpPr>
          <p:nvPr>
            <p:ph type="dt" idx="9"/>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1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1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1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2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2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2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9" name="PlaceHolder 8"/>
          <p:cNvSpPr>
            <a:spLocks noGrp="1"/>
          </p:cNvSpPr>
          <p:nvPr>
            <p:ph type="ftr" idx="7"/>
          </p:nvPr>
        </p:nvSpPr>
        <p:spPr/>
        <p:txBody>
          <a:bodyPr/>
          <a:lstStyle/>
          <a:p>
            <a:r>
              <a:t>Footer</a:t>
            </a:r>
          </a:p>
        </p:txBody>
      </p:sp>
      <p:sp>
        <p:nvSpPr>
          <p:cNvPr id="10" name="PlaceHolder 9"/>
          <p:cNvSpPr>
            <a:spLocks noGrp="1"/>
          </p:cNvSpPr>
          <p:nvPr>
            <p:ph type="sldNum" idx="8"/>
          </p:nvPr>
        </p:nvSpPr>
        <p:spPr/>
        <p:txBody>
          <a:bodyPr/>
          <a:lstStyle/>
          <a:p>
            <a:fld id="{DC79640B-7EB6-404F-BC63-72A68F53B464}" type="slidenum">
              <a:rPr/>
              <a:pPr/>
              <a:t>‹#›</a:t>
            </a:fld>
            <a:endParaRPr/>
          </a:p>
        </p:txBody>
      </p:sp>
      <p:sp>
        <p:nvSpPr>
          <p:cNvPr id="11" name="PlaceHolder 10"/>
          <p:cNvSpPr>
            <a:spLocks noGrp="1"/>
          </p:cNvSpPr>
          <p:nvPr>
            <p:ph type="dt" idx="9"/>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B74C97D1-A18F-44A0-BDE3-5D3532A0936B}" type="slidenum">
              <a:rPr/>
              <a:pPr/>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29"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ro-RO"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0F2F18B2-C659-4030-9274-97705122F5D3}" type="slidenum">
              <a:rPr/>
              <a:pPr/>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31"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4" name="PlaceHolder 3"/>
          <p:cNvSpPr>
            <a:spLocks noGrp="1"/>
          </p:cNvSpPr>
          <p:nvPr>
            <p:ph type="ftr" idx="10"/>
          </p:nvPr>
        </p:nvSpPr>
        <p:spPr/>
        <p:txBody>
          <a:bodyPr/>
          <a:lstStyle/>
          <a:p>
            <a:r>
              <a:t>Footer</a:t>
            </a:r>
          </a:p>
        </p:txBody>
      </p:sp>
      <p:sp>
        <p:nvSpPr>
          <p:cNvPr id="5" name="PlaceHolder 4"/>
          <p:cNvSpPr>
            <a:spLocks noGrp="1"/>
          </p:cNvSpPr>
          <p:nvPr>
            <p:ph type="sldNum" idx="11"/>
          </p:nvPr>
        </p:nvSpPr>
        <p:spPr/>
        <p:txBody>
          <a:bodyPr/>
          <a:lstStyle/>
          <a:p>
            <a:fld id="{F68BA9DF-9256-4344-9977-D568582DB275}" type="slidenum">
              <a:rPr/>
              <a:pPr/>
              <a:t>‹#›</a:t>
            </a:fld>
            <a:endParaRPr/>
          </a:p>
        </p:txBody>
      </p:sp>
      <p:sp>
        <p:nvSpPr>
          <p:cNvPr id="6" name="PlaceHolder 5"/>
          <p:cNvSpPr>
            <a:spLocks noGrp="1"/>
          </p:cNvSpPr>
          <p:nvPr>
            <p:ph type="dt" idx="12"/>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2B32B164-E266-444A-88B3-B1C23E3159ED}" type="slidenum">
              <a:rPr/>
              <a:pPr/>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33"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34"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725C99AC-AB71-4B7C-A07C-CD6247A172E1}" type="slidenum">
              <a:rPr/>
              <a:pPr/>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D6EBA2BE-8E6D-44A0-A6C4-A98F3E006283}" type="slidenum">
              <a:rPr/>
              <a:pPr/>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o-RO" sz="3200" b="0" strike="noStrike" spc="-1">
              <a:solidFill>
                <a:srgbClr val="000000"/>
              </a:solidFill>
              <a:latin typeface="Arial"/>
            </a:endParaRPr>
          </a:p>
        </p:txBody>
      </p:sp>
      <p:sp>
        <p:nvSpPr>
          <p:cNvPr id="3" name="PlaceHolder 2"/>
          <p:cNvSpPr>
            <a:spLocks noGrp="1"/>
          </p:cNvSpPr>
          <p:nvPr>
            <p:ph type="ftr" idx="10"/>
          </p:nvPr>
        </p:nvSpPr>
        <p:spPr/>
        <p:txBody>
          <a:bodyPr/>
          <a:lstStyle/>
          <a:p>
            <a:r>
              <a:t>Footer</a:t>
            </a:r>
          </a:p>
        </p:txBody>
      </p:sp>
      <p:sp>
        <p:nvSpPr>
          <p:cNvPr id="4" name="PlaceHolder 3"/>
          <p:cNvSpPr>
            <a:spLocks noGrp="1"/>
          </p:cNvSpPr>
          <p:nvPr>
            <p:ph type="sldNum" idx="11"/>
          </p:nvPr>
        </p:nvSpPr>
        <p:spPr/>
        <p:txBody>
          <a:bodyPr/>
          <a:lstStyle/>
          <a:p>
            <a:fld id="{29CC5413-A51B-4EB8-95B3-B3C2F69FE586}" type="slidenum">
              <a:rPr/>
              <a:pPr/>
              <a:t>‹#›</a:t>
            </a:fld>
            <a:endParaRPr/>
          </a:p>
        </p:txBody>
      </p:sp>
      <p:sp>
        <p:nvSpPr>
          <p:cNvPr id="5" name="PlaceHolder 4"/>
          <p:cNvSpPr>
            <a:spLocks noGrp="1"/>
          </p:cNvSpPr>
          <p:nvPr>
            <p:ph type="dt" idx="12"/>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3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39"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40"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3DC7A929-6F56-4259-B2ED-3E27744A3117}"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4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4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44"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A92D257F-A00E-4AC8-BF97-164D3B25BA30}"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46"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47"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48"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10"/>
          </p:nvPr>
        </p:nvSpPr>
        <p:spPr/>
        <p:txBody>
          <a:bodyPr/>
          <a:lstStyle/>
          <a:p>
            <a:r>
              <a:t>Footer</a:t>
            </a:r>
          </a:p>
        </p:txBody>
      </p:sp>
      <p:sp>
        <p:nvSpPr>
          <p:cNvPr id="7" name="PlaceHolder 6"/>
          <p:cNvSpPr>
            <a:spLocks noGrp="1"/>
          </p:cNvSpPr>
          <p:nvPr>
            <p:ph type="sldNum" idx="11"/>
          </p:nvPr>
        </p:nvSpPr>
        <p:spPr/>
        <p:txBody>
          <a:bodyPr/>
          <a:lstStyle/>
          <a:p>
            <a:fld id="{D3CA1AAD-88E7-455B-9F61-200AF4946E6B}" type="slidenum">
              <a:rPr/>
              <a:pPr/>
              <a:t>‹#›</a:t>
            </a:fld>
            <a:endParaRPr/>
          </a:p>
        </p:txBody>
      </p:sp>
      <p:sp>
        <p:nvSpPr>
          <p:cNvPr id="8" name="PlaceHolder 7"/>
          <p:cNvSpPr>
            <a:spLocks noGrp="1"/>
          </p:cNvSpPr>
          <p:nvPr>
            <p:ph type="dt" idx="12"/>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50"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51"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5" name="PlaceHolder 4"/>
          <p:cNvSpPr>
            <a:spLocks noGrp="1"/>
          </p:cNvSpPr>
          <p:nvPr>
            <p:ph type="ftr" idx="10"/>
          </p:nvPr>
        </p:nvSpPr>
        <p:spPr/>
        <p:txBody>
          <a:bodyPr/>
          <a:lstStyle/>
          <a:p>
            <a:r>
              <a:t>Footer</a:t>
            </a:r>
          </a:p>
        </p:txBody>
      </p:sp>
      <p:sp>
        <p:nvSpPr>
          <p:cNvPr id="6" name="PlaceHolder 5"/>
          <p:cNvSpPr>
            <a:spLocks noGrp="1"/>
          </p:cNvSpPr>
          <p:nvPr>
            <p:ph type="sldNum" idx="11"/>
          </p:nvPr>
        </p:nvSpPr>
        <p:spPr/>
        <p:txBody>
          <a:bodyPr/>
          <a:lstStyle/>
          <a:p>
            <a:fld id="{A8FD0585-8F68-4338-BF43-F67427D6E27E}" type="slidenum">
              <a:rPr/>
              <a:pPr/>
              <a:t>‹#›</a:t>
            </a:fld>
            <a:endParaRPr/>
          </a:p>
        </p:txBody>
      </p:sp>
      <p:sp>
        <p:nvSpPr>
          <p:cNvPr id="7" name="PlaceHolder 6"/>
          <p:cNvSpPr>
            <a:spLocks noGrp="1"/>
          </p:cNvSpPr>
          <p:nvPr>
            <p:ph type="dt" idx="12"/>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5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5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55"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56"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7" name="PlaceHolder 6"/>
          <p:cNvSpPr>
            <a:spLocks noGrp="1"/>
          </p:cNvSpPr>
          <p:nvPr>
            <p:ph type="ftr" idx="10"/>
          </p:nvPr>
        </p:nvSpPr>
        <p:spPr/>
        <p:txBody>
          <a:bodyPr/>
          <a:lstStyle/>
          <a:p>
            <a:r>
              <a:t>Footer</a:t>
            </a:r>
          </a:p>
        </p:txBody>
      </p:sp>
      <p:sp>
        <p:nvSpPr>
          <p:cNvPr id="8" name="PlaceHolder 7"/>
          <p:cNvSpPr>
            <a:spLocks noGrp="1"/>
          </p:cNvSpPr>
          <p:nvPr>
            <p:ph type="sldNum" idx="11"/>
          </p:nvPr>
        </p:nvSpPr>
        <p:spPr/>
        <p:txBody>
          <a:bodyPr/>
          <a:lstStyle/>
          <a:p>
            <a:fld id="{B8EB15CA-B546-4DA6-A3AF-BC55A2D8C169}" type="slidenum">
              <a:rPr/>
              <a:pPr/>
              <a:t>‹#›</a:t>
            </a:fld>
            <a:endParaRPr/>
          </a:p>
        </p:txBody>
      </p:sp>
      <p:sp>
        <p:nvSpPr>
          <p:cNvPr id="9" name="PlaceHolder 8"/>
          <p:cNvSpPr>
            <a:spLocks noGrp="1"/>
          </p:cNvSpPr>
          <p:nvPr>
            <p:ph type="dt" idx="12"/>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58"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59"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60"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61"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62"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63"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9" name="PlaceHolder 8"/>
          <p:cNvSpPr>
            <a:spLocks noGrp="1"/>
          </p:cNvSpPr>
          <p:nvPr>
            <p:ph type="ftr" idx="10"/>
          </p:nvPr>
        </p:nvSpPr>
        <p:spPr/>
        <p:txBody>
          <a:bodyPr/>
          <a:lstStyle/>
          <a:p>
            <a:r>
              <a:t>Footer</a:t>
            </a:r>
          </a:p>
        </p:txBody>
      </p:sp>
      <p:sp>
        <p:nvSpPr>
          <p:cNvPr id="10" name="PlaceHolder 9"/>
          <p:cNvSpPr>
            <a:spLocks noGrp="1"/>
          </p:cNvSpPr>
          <p:nvPr>
            <p:ph type="sldNum" idx="11"/>
          </p:nvPr>
        </p:nvSpPr>
        <p:spPr/>
        <p:txBody>
          <a:bodyPr/>
          <a:lstStyle/>
          <a:p>
            <a:fld id="{0377B197-37D5-4F9A-BFF9-8006CA656E32}" type="slidenum">
              <a:rPr/>
              <a:pPr/>
              <a:t>‹#›</a:t>
            </a:fld>
            <a:endParaRPr/>
          </a:p>
        </p:txBody>
      </p:sp>
      <p:sp>
        <p:nvSpPr>
          <p:cNvPr id="11" name="PlaceHolder 10"/>
          <p:cNvSpPr>
            <a:spLocks noGrp="1"/>
          </p:cNvSpPr>
          <p:nvPr>
            <p:ph type="dt" idx="12"/>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02666C60-7064-406C-BA02-7960E6538DD1}"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ro-RO"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D30B2C9A-BDBA-42A7-A5C3-A8F27CC8EC2C}" type="slidenum">
              <a:rPr/>
              <a:pPr/>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995A66D-C589-4829-91AA-519E2ED54E27}"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29F6B3C-D84E-4546-93E5-6D559319DEC3}"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ro-RO" sz="4400" b="0" strike="noStrike" spc="-1">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ro-RO"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FDFD9D7-ED13-4B9F-990B-09C0C6520008}" type="slidenum">
              <a:rPr/>
              <a:pPr/>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3124080" y="6356520"/>
            <a:ext cx="2891520" cy="36108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o-RO" sz="1400" b="0" strike="noStrike" spc="-1">
                <a:solidFill>
                  <a:srgbClr val="000000"/>
                </a:solidFill>
                <a:latin typeface="Times New Roman"/>
              </a:defRPr>
            </a:lvl1pPr>
          </a:lstStyle>
          <a:p>
            <a:pPr indent="0" algn="ctr">
              <a:lnSpc>
                <a:spcPct val="100000"/>
              </a:lnSpc>
              <a:buNone/>
              <a:tabLst>
                <a:tab pos="0" algn="l"/>
              </a:tabLst>
            </a:pPr>
            <a:r>
              <a:rPr lang="ro-RO" sz="1400" b="0" strike="noStrike" spc="-1">
                <a:solidFill>
                  <a:srgbClr val="000000"/>
                </a:solidFill>
                <a:latin typeface="Times New Roman"/>
              </a:rPr>
              <a:t>&lt;subsol&gt;</a:t>
            </a:r>
          </a:p>
        </p:txBody>
      </p:sp>
      <p:sp>
        <p:nvSpPr>
          <p:cNvPr id="6" name="PlaceHolder 2"/>
          <p:cNvSpPr>
            <a:spLocks noGrp="1"/>
          </p:cNvSpPr>
          <p:nvPr>
            <p:ph type="sldNum" idx="2"/>
          </p:nvPr>
        </p:nvSpPr>
        <p:spPr>
          <a:xfrm>
            <a:off x="6553080" y="6356520"/>
            <a:ext cx="2129760" cy="3610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o-RO" sz="1200" b="0" strike="noStrike" spc="-1">
                <a:solidFill>
                  <a:srgbClr val="8B8B8B"/>
                </a:solidFill>
                <a:latin typeface="Calibri"/>
              </a:defRPr>
            </a:lvl1pPr>
          </a:lstStyle>
          <a:p>
            <a:pPr indent="0" algn="r">
              <a:lnSpc>
                <a:spcPct val="100000"/>
              </a:lnSpc>
              <a:buNone/>
              <a:tabLst>
                <a:tab pos="0" algn="l"/>
              </a:tabLst>
            </a:pPr>
            <a:fld id="{38C34148-B375-4557-8DE7-14CE17C8BB40}" type="slidenum">
              <a:rPr lang="ro-RO" sz="1200" b="0" strike="noStrike" spc="-1">
                <a:solidFill>
                  <a:srgbClr val="8B8B8B"/>
                </a:solidFill>
                <a:latin typeface="Calibri"/>
              </a:rPr>
              <a:pPr indent="0" algn="r">
                <a:lnSpc>
                  <a:spcPct val="100000"/>
                </a:lnSpc>
                <a:buNone/>
                <a:tabLst>
                  <a:tab pos="0" algn="l"/>
                </a:tabLst>
              </a:pPr>
              <a:t>‹#›</a:t>
            </a:fld>
            <a:endParaRPr lang="ro-RO" sz="1200" b="0" strike="noStrike" spc="-1">
              <a:solidFill>
                <a:srgbClr val="000000"/>
              </a:solidFill>
              <a:latin typeface="Times New Roman"/>
            </a:endParaRPr>
          </a:p>
        </p:txBody>
      </p:sp>
      <p:sp>
        <p:nvSpPr>
          <p:cNvPr id="2" name="PlaceHolder 3"/>
          <p:cNvSpPr>
            <a:spLocks noGrp="1"/>
          </p:cNvSpPr>
          <p:nvPr>
            <p:ph type="dt" idx="3"/>
          </p:nvPr>
        </p:nvSpPr>
        <p:spPr>
          <a:xfrm>
            <a:off x="457200" y="6356520"/>
            <a:ext cx="2129760" cy="361080"/>
          </a:xfrm>
          <a:prstGeom prst="rect">
            <a:avLst/>
          </a:prstGeom>
          <a:noFill/>
          <a:ln w="0">
            <a:noFill/>
          </a:ln>
        </p:spPr>
        <p:txBody>
          <a:bodyPr lIns="90000" tIns="45000" rIns="90000" bIns="45000" anchor="ctr">
            <a:noAutofit/>
          </a:bodyPr>
          <a:lstStyle>
            <a:lvl1pPr indent="0">
              <a:buNone/>
              <a:defRPr lang="ro-RO" sz="1400" b="0" strike="noStrike" spc="-1">
                <a:solidFill>
                  <a:srgbClr val="000000"/>
                </a:solidFill>
                <a:latin typeface="Times New Roman"/>
              </a:defRPr>
            </a:lvl1pPr>
          </a:lstStyle>
          <a:p>
            <a:pPr indent="0">
              <a:buNone/>
            </a:pPr>
            <a:r>
              <a:rPr lang="ro-RO" sz="1400" b="0" strike="noStrike" spc="-1">
                <a:solidFill>
                  <a:srgbClr val="000000"/>
                </a:solidFill>
                <a:latin typeface="Times New Roman"/>
              </a:rPr>
              <a:t>&lt;data/ora&gt;</a:t>
            </a: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ro-RO" sz="4400" b="0" strike="noStrike" spc="-1">
                <a:solidFill>
                  <a:srgbClr val="000000"/>
                </a:solidFill>
                <a:latin typeface="Arial"/>
              </a:rPr>
              <a:t>Apasă pentru editare format text titlu</a:t>
            </a: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o-RO" sz="3200" b="0" strike="noStrike" spc="-1">
                <a:solidFill>
                  <a:srgbClr val="000000"/>
                </a:solidFill>
                <a:latin typeface="Arial"/>
              </a:rPr>
              <a:t>Clic pentru a edita formatul de text al schiței</a:t>
            </a:r>
          </a:p>
          <a:p>
            <a:pPr marL="864000" lvl="1" indent="-324000">
              <a:spcBef>
                <a:spcPts val="1134"/>
              </a:spcBef>
              <a:buClr>
                <a:srgbClr val="000000"/>
              </a:buClr>
              <a:buSzPct val="75000"/>
              <a:buFont typeface="Symbol" charset="2"/>
              <a:buChar char=""/>
            </a:pPr>
            <a:r>
              <a:rPr lang="ro-RO" sz="2800" b="0" strike="noStrike" spc="-1">
                <a:solidFill>
                  <a:srgbClr val="000000"/>
                </a:solidFill>
                <a:latin typeface="Arial"/>
              </a:rPr>
              <a:t>Al doilea nivel de schiță</a:t>
            </a:r>
          </a:p>
          <a:p>
            <a:pPr marL="1296000" lvl="2" indent="-288000">
              <a:spcBef>
                <a:spcPts val="850"/>
              </a:spcBef>
              <a:buClr>
                <a:srgbClr val="000000"/>
              </a:buClr>
              <a:buSzPct val="45000"/>
              <a:buFont typeface="Wingdings" charset="2"/>
              <a:buChar char=""/>
            </a:pPr>
            <a:r>
              <a:rPr lang="ro-RO" sz="2400" b="0" strike="noStrike" spc="-1">
                <a:solidFill>
                  <a:srgbClr val="000000"/>
                </a:solidFill>
                <a:latin typeface="Arial"/>
              </a:rPr>
              <a:t>Al treilea nivel de schiță</a:t>
            </a:r>
          </a:p>
          <a:p>
            <a:pPr marL="1728000" lvl="3" indent="-216000">
              <a:spcBef>
                <a:spcPts val="567"/>
              </a:spcBef>
              <a:buClr>
                <a:srgbClr val="000000"/>
              </a:buClr>
              <a:buSzPct val="75000"/>
              <a:buFont typeface="Symbol" charset="2"/>
              <a:buChar char=""/>
            </a:pPr>
            <a:r>
              <a:rPr lang="ro-RO" sz="2000" b="0" strike="noStrike" spc="-1">
                <a:solidFill>
                  <a:srgbClr val="000000"/>
                </a:solidFill>
                <a:latin typeface="Arial"/>
              </a:rPr>
              <a:t>Al patrulea nivel de schiță</a:t>
            </a:r>
          </a:p>
          <a:p>
            <a:pPr marL="2160000" lvl="4" indent="-216000">
              <a:spcBef>
                <a:spcPts val="283"/>
              </a:spcBef>
              <a:buClr>
                <a:srgbClr val="000000"/>
              </a:buClr>
              <a:buSzPct val="45000"/>
              <a:buFont typeface="Wingdings" charset="2"/>
              <a:buChar char=""/>
            </a:pPr>
            <a:r>
              <a:rPr lang="ro-RO" sz="2000" b="0" strike="noStrike" spc="-1">
                <a:solidFill>
                  <a:srgbClr val="000000"/>
                </a:solidFill>
                <a:latin typeface="Arial"/>
              </a:rPr>
              <a:t>Al cincilea nivel de schiță</a:t>
            </a:r>
          </a:p>
          <a:p>
            <a:pPr marL="2592000" lvl="5" indent="-216000">
              <a:spcBef>
                <a:spcPts val="283"/>
              </a:spcBef>
              <a:buClr>
                <a:srgbClr val="000000"/>
              </a:buClr>
              <a:buSzPct val="45000"/>
              <a:buFont typeface="Wingdings" charset="2"/>
              <a:buChar char=""/>
            </a:pPr>
            <a:r>
              <a:rPr lang="ro-RO" sz="2000" b="0" strike="noStrike" spc="-1">
                <a:solidFill>
                  <a:srgbClr val="000000"/>
                </a:solidFill>
                <a:latin typeface="Arial"/>
              </a:rPr>
              <a:t>Al șaselea nivel de schiță</a:t>
            </a:r>
          </a:p>
          <a:p>
            <a:pPr marL="3024000" lvl="6" indent="-216000">
              <a:spcBef>
                <a:spcPts val="283"/>
              </a:spcBef>
              <a:buClr>
                <a:srgbClr val="000000"/>
              </a:buClr>
              <a:buSzPct val="45000"/>
              <a:buFont typeface="Wingdings" charset="2"/>
              <a:buChar char=""/>
            </a:pPr>
            <a:r>
              <a:rPr lang="ro-RO" sz="2000" b="0" strike="noStrike" spc="-1">
                <a:solidFill>
                  <a:srgbClr val="000000"/>
                </a:solidFill>
                <a:latin typeface="Arial"/>
              </a:rPr>
              <a:t>Al șaptelea nivel de schiță</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3124080" y="6356520"/>
            <a:ext cx="2891520" cy="36108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o-RO" sz="1400" b="0" strike="noStrike" spc="-1">
                <a:solidFill>
                  <a:srgbClr val="000000"/>
                </a:solidFill>
                <a:latin typeface="Times New Roman"/>
              </a:defRPr>
            </a:lvl1pPr>
          </a:lstStyle>
          <a:p>
            <a:pPr indent="0" algn="ctr">
              <a:lnSpc>
                <a:spcPct val="100000"/>
              </a:lnSpc>
              <a:buNone/>
              <a:tabLst>
                <a:tab pos="0" algn="l"/>
              </a:tabLst>
            </a:pPr>
            <a:r>
              <a:rPr lang="ro-RO" sz="1400" b="0" strike="noStrike" spc="-1">
                <a:solidFill>
                  <a:srgbClr val="000000"/>
                </a:solidFill>
                <a:latin typeface="Times New Roman"/>
              </a:rPr>
              <a:t>&lt;subsol&gt;</a:t>
            </a:r>
          </a:p>
        </p:txBody>
      </p:sp>
      <p:sp>
        <p:nvSpPr>
          <p:cNvPr id="42" name="PlaceHolder 2"/>
          <p:cNvSpPr>
            <a:spLocks noGrp="1"/>
          </p:cNvSpPr>
          <p:nvPr>
            <p:ph type="sldNum" idx="5"/>
          </p:nvPr>
        </p:nvSpPr>
        <p:spPr>
          <a:xfrm>
            <a:off x="6553080" y="6356520"/>
            <a:ext cx="2129760" cy="3610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o-RO" sz="1200" b="0" strike="noStrike" spc="-1">
                <a:solidFill>
                  <a:srgbClr val="8B8B8B"/>
                </a:solidFill>
                <a:latin typeface="Calibri"/>
              </a:defRPr>
            </a:lvl1pPr>
          </a:lstStyle>
          <a:p>
            <a:pPr indent="0" algn="r">
              <a:lnSpc>
                <a:spcPct val="100000"/>
              </a:lnSpc>
              <a:buNone/>
              <a:tabLst>
                <a:tab pos="0" algn="l"/>
              </a:tabLst>
            </a:pPr>
            <a:fld id="{C08E9E9D-F3C5-4674-91B3-5EC825973251}" type="slidenum">
              <a:rPr lang="ro-RO" sz="1200" b="0" strike="noStrike" spc="-1">
                <a:solidFill>
                  <a:srgbClr val="8B8B8B"/>
                </a:solidFill>
                <a:latin typeface="Calibri"/>
              </a:rPr>
              <a:pPr indent="0" algn="r">
                <a:lnSpc>
                  <a:spcPct val="100000"/>
                </a:lnSpc>
                <a:buNone/>
                <a:tabLst>
                  <a:tab pos="0" algn="l"/>
                </a:tabLst>
              </a:pPr>
              <a:t>‹#›</a:t>
            </a:fld>
            <a:endParaRPr lang="ro-RO" sz="1200" b="0" strike="noStrike" spc="-1">
              <a:solidFill>
                <a:srgbClr val="000000"/>
              </a:solidFill>
              <a:latin typeface="Times New Roman"/>
            </a:endParaRPr>
          </a:p>
        </p:txBody>
      </p:sp>
      <p:sp>
        <p:nvSpPr>
          <p:cNvPr id="43" name="PlaceHolder 3"/>
          <p:cNvSpPr>
            <a:spLocks noGrp="1"/>
          </p:cNvSpPr>
          <p:nvPr>
            <p:ph type="dt" idx="6"/>
          </p:nvPr>
        </p:nvSpPr>
        <p:spPr>
          <a:xfrm>
            <a:off x="457200" y="6356520"/>
            <a:ext cx="2129760" cy="361080"/>
          </a:xfrm>
          <a:prstGeom prst="rect">
            <a:avLst/>
          </a:prstGeom>
          <a:noFill/>
          <a:ln w="0">
            <a:noFill/>
          </a:ln>
        </p:spPr>
        <p:txBody>
          <a:bodyPr lIns="90000" tIns="45000" rIns="90000" bIns="45000" anchor="ctr">
            <a:noAutofit/>
          </a:bodyPr>
          <a:lstStyle>
            <a:lvl1pPr indent="0">
              <a:buNone/>
              <a:defRPr lang="ro-RO" sz="1400" b="0" strike="noStrike" spc="-1">
                <a:solidFill>
                  <a:srgbClr val="000000"/>
                </a:solidFill>
                <a:latin typeface="Times New Roman"/>
              </a:defRPr>
            </a:lvl1pPr>
          </a:lstStyle>
          <a:p>
            <a:pPr indent="0">
              <a:buNone/>
            </a:pPr>
            <a:r>
              <a:rPr lang="ro-RO" sz="1400" b="0" strike="noStrike" spc="-1">
                <a:solidFill>
                  <a:srgbClr val="000000"/>
                </a:solidFill>
                <a:latin typeface="Times New Roman"/>
              </a:rPr>
              <a:t>&lt;data/ora&gt;</a:t>
            </a:r>
          </a:p>
        </p:txBody>
      </p:sp>
      <p:sp>
        <p:nvSpPr>
          <p:cNvPr id="44"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ro-RO" sz="4400" b="0" strike="noStrike" spc="-1">
                <a:solidFill>
                  <a:srgbClr val="000000"/>
                </a:solidFill>
                <a:latin typeface="Arial"/>
              </a:rPr>
              <a:t>Apasă pentru editare format text titlu</a:t>
            </a:r>
          </a:p>
        </p:txBody>
      </p:sp>
      <p:sp>
        <p:nvSpPr>
          <p:cNvPr id="45"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o-RO" sz="3200" b="0" strike="noStrike" spc="-1">
                <a:solidFill>
                  <a:srgbClr val="000000"/>
                </a:solidFill>
                <a:latin typeface="Arial"/>
              </a:rPr>
              <a:t>Clic pentru a edita formatul de text al schiței</a:t>
            </a:r>
          </a:p>
          <a:p>
            <a:pPr marL="864000" lvl="1" indent="-324000">
              <a:spcBef>
                <a:spcPts val="1134"/>
              </a:spcBef>
              <a:buClr>
                <a:srgbClr val="000000"/>
              </a:buClr>
              <a:buSzPct val="75000"/>
              <a:buFont typeface="Symbol" charset="2"/>
              <a:buChar char=""/>
            </a:pPr>
            <a:r>
              <a:rPr lang="ro-RO" sz="2800" b="0" strike="noStrike" spc="-1">
                <a:solidFill>
                  <a:srgbClr val="000000"/>
                </a:solidFill>
                <a:latin typeface="Arial"/>
              </a:rPr>
              <a:t>Al doilea nivel de schiță</a:t>
            </a:r>
          </a:p>
          <a:p>
            <a:pPr marL="1296000" lvl="2" indent="-288000">
              <a:spcBef>
                <a:spcPts val="850"/>
              </a:spcBef>
              <a:buClr>
                <a:srgbClr val="000000"/>
              </a:buClr>
              <a:buSzPct val="45000"/>
              <a:buFont typeface="Wingdings" charset="2"/>
              <a:buChar char=""/>
            </a:pPr>
            <a:r>
              <a:rPr lang="ro-RO" sz="2400" b="0" strike="noStrike" spc="-1">
                <a:solidFill>
                  <a:srgbClr val="000000"/>
                </a:solidFill>
                <a:latin typeface="Arial"/>
              </a:rPr>
              <a:t>Al treilea nivel de schiță</a:t>
            </a:r>
          </a:p>
          <a:p>
            <a:pPr marL="1728000" lvl="3" indent="-216000">
              <a:spcBef>
                <a:spcPts val="567"/>
              </a:spcBef>
              <a:buClr>
                <a:srgbClr val="000000"/>
              </a:buClr>
              <a:buSzPct val="75000"/>
              <a:buFont typeface="Symbol" charset="2"/>
              <a:buChar char=""/>
            </a:pPr>
            <a:r>
              <a:rPr lang="ro-RO" sz="2000" b="0" strike="noStrike" spc="-1">
                <a:solidFill>
                  <a:srgbClr val="000000"/>
                </a:solidFill>
                <a:latin typeface="Arial"/>
              </a:rPr>
              <a:t>Al patrulea nivel de schiță</a:t>
            </a:r>
          </a:p>
          <a:p>
            <a:pPr marL="2160000" lvl="4" indent="-216000">
              <a:spcBef>
                <a:spcPts val="283"/>
              </a:spcBef>
              <a:buClr>
                <a:srgbClr val="000000"/>
              </a:buClr>
              <a:buSzPct val="45000"/>
              <a:buFont typeface="Wingdings" charset="2"/>
              <a:buChar char=""/>
            </a:pPr>
            <a:r>
              <a:rPr lang="ro-RO" sz="2000" b="0" strike="noStrike" spc="-1">
                <a:solidFill>
                  <a:srgbClr val="000000"/>
                </a:solidFill>
                <a:latin typeface="Arial"/>
              </a:rPr>
              <a:t>Al cincilea nivel de schiță</a:t>
            </a:r>
          </a:p>
          <a:p>
            <a:pPr marL="2592000" lvl="5" indent="-216000">
              <a:spcBef>
                <a:spcPts val="283"/>
              </a:spcBef>
              <a:buClr>
                <a:srgbClr val="000000"/>
              </a:buClr>
              <a:buSzPct val="45000"/>
              <a:buFont typeface="Wingdings" charset="2"/>
              <a:buChar char=""/>
            </a:pPr>
            <a:r>
              <a:rPr lang="ro-RO" sz="2000" b="0" strike="noStrike" spc="-1">
                <a:solidFill>
                  <a:srgbClr val="000000"/>
                </a:solidFill>
                <a:latin typeface="Arial"/>
              </a:rPr>
              <a:t>Al șaselea nivel de schiță</a:t>
            </a:r>
          </a:p>
          <a:p>
            <a:pPr marL="3024000" lvl="6" indent="-216000">
              <a:spcBef>
                <a:spcPts val="283"/>
              </a:spcBef>
              <a:buClr>
                <a:srgbClr val="000000"/>
              </a:buClr>
              <a:buSzPct val="45000"/>
              <a:buFont typeface="Wingdings" charset="2"/>
              <a:buChar char=""/>
            </a:pPr>
            <a:r>
              <a:rPr lang="ro-RO" sz="2000" b="0" strike="noStrike" spc="-1">
                <a:solidFill>
                  <a:srgbClr val="000000"/>
                </a:solidFill>
                <a:latin typeface="Arial"/>
              </a:rPr>
              <a:t>Al șaptelea nivel de schiță</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3124080" y="6356520"/>
            <a:ext cx="2891520" cy="36108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o-RO" sz="1400" b="0" strike="noStrike" spc="-1">
                <a:solidFill>
                  <a:srgbClr val="000000"/>
                </a:solidFill>
                <a:latin typeface="Times New Roman"/>
              </a:defRPr>
            </a:lvl1pPr>
          </a:lstStyle>
          <a:p>
            <a:pPr indent="0" algn="ctr">
              <a:lnSpc>
                <a:spcPct val="100000"/>
              </a:lnSpc>
              <a:buNone/>
              <a:tabLst>
                <a:tab pos="0" algn="l"/>
              </a:tabLst>
            </a:pPr>
            <a:r>
              <a:rPr lang="ro-RO" sz="1400" b="0" strike="noStrike" spc="-1">
                <a:solidFill>
                  <a:srgbClr val="000000"/>
                </a:solidFill>
                <a:latin typeface="Times New Roman"/>
              </a:rPr>
              <a:t>&lt;subsol&gt;</a:t>
            </a:r>
          </a:p>
        </p:txBody>
      </p:sp>
      <p:sp>
        <p:nvSpPr>
          <p:cNvPr id="83" name="PlaceHolder 2"/>
          <p:cNvSpPr>
            <a:spLocks noGrp="1"/>
          </p:cNvSpPr>
          <p:nvPr>
            <p:ph type="sldNum" idx="8"/>
          </p:nvPr>
        </p:nvSpPr>
        <p:spPr>
          <a:xfrm>
            <a:off x="6553080" y="6356520"/>
            <a:ext cx="2129760" cy="3610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o-RO" sz="1200" b="0" strike="noStrike" spc="-1">
                <a:solidFill>
                  <a:srgbClr val="8B8B8B"/>
                </a:solidFill>
                <a:latin typeface="Calibri"/>
              </a:defRPr>
            </a:lvl1pPr>
          </a:lstStyle>
          <a:p>
            <a:pPr indent="0" algn="r">
              <a:lnSpc>
                <a:spcPct val="100000"/>
              </a:lnSpc>
              <a:buNone/>
              <a:tabLst>
                <a:tab pos="0" algn="l"/>
              </a:tabLst>
            </a:pPr>
            <a:fld id="{630C1864-24BC-487D-B99F-29B863B9670C}" type="slidenum">
              <a:rPr lang="ro-RO" sz="1200" b="0" strike="noStrike" spc="-1">
                <a:solidFill>
                  <a:srgbClr val="8B8B8B"/>
                </a:solidFill>
                <a:latin typeface="Calibri"/>
              </a:rPr>
              <a:pPr indent="0" algn="r">
                <a:lnSpc>
                  <a:spcPct val="100000"/>
                </a:lnSpc>
                <a:buNone/>
                <a:tabLst>
                  <a:tab pos="0" algn="l"/>
                </a:tabLst>
              </a:pPr>
              <a:t>‹#›</a:t>
            </a:fld>
            <a:endParaRPr lang="ro-RO" sz="1200" b="0" strike="noStrike" spc="-1">
              <a:solidFill>
                <a:srgbClr val="000000"/>
              </a:solidFill>
              <a:latin typeface="Times New Roman"/>
            </a:endParaRPr>
          </a:p>
        </p:txBody>
      </p:sp>
      <p:sp>
        <p:nvSpPr>
          <p:cNvPr id="84" name="PlaceHolder 3"/>
          <p:cNvSpPr>
            <a:spLocks noGrp="1"/>
          </p:cNvSpPr>
          <p:nvPr>
            <p:ph type="dt" idx="9"/>
          </p:nvPr>
        </p:nvSpPr>
        <p:spPr>
          <a:xfrm>
            <a:off x="457200" y="6356520"/>
            <a:ext cx="2129760" cy="361080"/>
          </a:xfrm>
          <a:prstGeom prst="rect">
            <a:avLst/>
          </a:prstGeom>
          <a:noFill/>
          <a:ln w="0">
            <a:noFill/>
          </a:ln>
        </p:spPr>
        <p:txBody>
          <a:bodyPr lIns="90000" tIns="45000" rIns="90000" bIns="45000" anchor="ctr">
            <a:noAutofit/>
          </a:bodyPr>
          <a:lstStyle>
            <a:lvl1pPr indent="0">
              <a:buNone/>
              <a:defRPr lang="ro-RO" sz="1400" b="0" strike="noStrike" spc="-1">
                <a:solidFill>
                  <a:srgbClr val="000000"/>
                </a:solidFill>
                <a:latin typeface="Times New Roman"/>
              </a:defRPr>
            </a:lvl1pPr>
          </a:lstStyle>
          <a:p>
            <a:pPr indent="0">
              <a:buNone/>
            </a:pPr>
            <a:r>
              <a:rPr lang="ro-RO" sz="1400" b="0" strike="noStrike" spc="-1">
                <a:solidFill>
                  <a:srgbClr val="000000"/>
                </a:solidFill>
                <a:latin typeface="Times New Roman"/>
              </a:rPr>
              <a:t>&lt;data/ora&gt;</a:t>
            </a:r>
          </a:p>
        </p:txBody>
      </p:sp>
      <p:sp>
        <p:nvSpPr>
          <p:cNvPr id="85"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ro-RO" sz="4400" b="0" strike="noStrike" spc="-1">
                <a:solidFill>
                  <a:srgbClr val="000000"/>
                </a:solidFill>
                <a:latin typeface="Arial"/>
              </a:rPr>
              <a:t>Apasă pentru editare format text titlu</a:t>
            </a:r>
          </a:p>
        </p:txBody>
      </p:sp>
      <p:sp>
        <p:nvSpPr>
          <p:cNvPr id="8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o-RO" sz="3200" b="0" strike="noStrike" spc="-1">
                <a:solidFill>
                  <a:srgbClr val="000000"/>
                </a:solidFill>
                <a:latin typeface="Arial"/>
              </a:rPr>
              <a:t>Clic pentru a edita formatul de text al schiței</a:t>
            </a:r>
          </a:p>
          <a:p>
            <a:pPr marL="864000" lvl="1" indent="-324000">
              <a:spcBef>
                <a:spcPts val="1134"/>
              </a:spcBef>
              <a:buClr>
                <a:srgbClr val="000000"/>
              </a:buClr>
              <a:buSzPct val="75000"/>
              <a:buFont typeface="Symbol" charset="2"/>
              <a:buChar char=""/>
            </a:pPr>
            <a:r>
              <a:rPr lang="ro-RO" sz="2800" b="0" strike="noStrike" spc="-1">
                <a:solidFill>
                  <a:srgbClr val="000000"/>
                </a:solidFill>
                <a:latin typeface="Arial"/>
              </a:rPr>
              <a:t>Al doilea nivel de schiță</a:t>
            </a:r>
          </a:p>
          <a:p>
            <a:pPr marL="1296000" lvl="2" indent="-288000">
              <a:spcBef>
                <a:spcPts val="850"/>
              </a:spcBef>
              <a:buClr>
                <a:srgbClr val="000000"/>
              </a:buClr>
              <a:buSzPct val="45000"/>
              <a:buFont typeface="Wingdings" charset="2"/>
              <a:buChar char=""/>
            </a:pPr>
            <a:r>
              <a:rPr lang="ro-RO" sz="2400" b="0" strike="noStrike" spc="-1">
                <a:solidFill>
                  <a:srgbClr val="000000"/>
                </a:solidFill>
                <a:latin typeface="Arial"/>
              </a:rPr>
              <a:t>Al treilea nivel de schiță</a:t>
            </a:r>
          </a:p>
          <a:p>
            <a:pPr marL="1728000" lvl="3" indent="-216000">
              <a:spcBef>
                <a:spcPts val="567"/>
              </a:spcBef>
              <a:buClr>
                <a:srgbClr val="000000"/>
              </a:buClr>
              <a:buSzPct val="75000"/>
              <a:buFont typeface="Symbol" charset="2"/>
              <a:buChar char=""/>
            </a:pPr>
            <a:r>
              <a:rPr lang="ro-RO" sz="2000" b="0" strike="noStrike" spc="-1">
                <a:solidFill>
                  <a:srgbClr val="000000"/>
                </a:solidFill>
                <a:latin typeface="Arial"/>
              </a:rPr>
              <a:t>Al patrulea nivel de schiță</a:t>
            </a:r>
          </a:p>
          <a:p>
            <a:pPr marL="2160000" lvl="4" indent="-216000">
              <a:spcBef>
                <a:spcPts val="283"/>
              </a:spcBef>
              <a:buClr>
                <a:srgbClr val="000000"/>
              </a:buClr>
              <a:buSzPct val="45000"/>
              <a:buFont typeface="Wingdings" charset="2"/>
              <a:buChar char=""/>
            </a:pPr>
            <a:r>
              <a:rPr lang="ro-RO" sz="2000" b="0" strike="noStrike" spc="-1">
                <a:solidFill>
                  <a:srgbClr val="000000"/>
                </a:solidFill>
                <a:latin typeface="Arial"/>
              </a:rPr>
              <a:t>Al cincilea nivel de schiță</a:t>
            </a:r>
          </a:p>
          <a:p>
            <a:pPr marL="2592000" lvl="5" indent="-216000">
              <a:spcBef>
                <a:spcPts val="283"/>
              </a:spcBef>
              <a:buClr>
                <a:srgbClr val="000000"/>
              </a:buClr>
              <a:buSzPct val="45000"/>
              <a:buFont typeface="Wingdings" charset="2"/>
              <a:buChar char=""/>
            </a:pPr>
            <a:r>
              <a:rPr lang="ro-RO" sz="2000" b="0" strike="noStrike" spc="-1">
                <a:solidFill>
                  <a:srgbClr val="000000"/>
                </a:solidFill>
                <a:latin typeface="Arial"/>
              </a:rPr>
              <a:t>Al șaselea nivel de schiță</a:t>
            </a:r>
          </a:p>
          <a:p>
            <a:pPr marL="3024000" lvl="6" indent="-216000">
              <a:spcBef>
                <a:spcPts val="283"/>
              </a:spcBef>
              <a:buClr>
                <a:srgbClr val="000000"/>
              </a:buClr>
              <a:buSzPct val="45000"/>
              <a:buFont typeface="Wingdings" charset="2"/>
              <a:buChar char=""/>
            </a:pPr>
            <a:r>
              <a:rPr lang="ro-RO" sz="2000" b="0" strike="noStrike" spc="-1">
                <a:solidFill>
                  <a:srgbClr val="000000"/>
                </a:solidFill>
                <a:latin typeface="Arial"/>
              </a:rPr>
              <a:t>Al șaptelea nivel de schiță</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8880" cy="1144440"/>
          </a:xfrm>
          <a:prstGeom prst="rect">
            <a:avLst/>
          </a:prstGeom>
          <a:noFill/>
          <a:ln w="0">
            <a:noFill/>
          </a:ln>
        </p:spPr>
        <p:txBody>
          <a:bodyPr lIns="0" tIns="0" rIns="0" bIns="0" anchor="ctr">
            <a:noAutofit/>
          </a:bodyPr>
          <a:lstStyle/>
          <a:p>
            <a:pPr indent="0">
              <a:buNone/>
            </a:pPr>
            <a:r>
              <a:rPr lang="ro-RO" sz="1800" b="0" strike="noStrike" spc="-1">
                <a:solidFill>
                  <a:srgbClr val="000000"/>
                </a:solidFill>
                <a:latin typeface="Arial"/>
              </a:rPr>
              <a:t>Apasă pentru editare format text titlu</a:t>
            </a:r>
          </a:p>
        </p:txBody>
      </p:sp>
      <p:sp>
        <p:nvSpPr>
          <p:cNvPr id="124" name="PlaceHolder 2"/>
          <p:cNvSpPr>
            <a:spLocks noGrp="1"/>
          </p:cNvSpPr>
          <p:nvPr>
            <p:ph type="ftr" idx="10"/>
          </p:nvPr>
        </p:nvSpPr>
        <p:spPr>
          <a:xfrm>
            <a:off x="3124080" y="6356520"/>
            <a:ext cx="2891520" cy="36108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ro-RO" sz="1400" b="0" strike="noStrike" spc="-1">
                <a:solidFill>
                  <a:srgbClr val="000000"/>
                </a:solidFill>
                <a:latin typeface="Times New Roman"/>
              </a:defRPr>
            </a:lvl1pPr>
          </a:lstStyle>
          <a:p>
            <a:pPr indent="0" algn="ctr">
              <a:lnSpc>
                <a:spcPct val="100000"/>
              </a:lnSpc>
              <a:buNone/>
              <a:tabLst>
                <a:tab pos="0" algn="l"/>
              </a:tabLst>
            </a:pPr>
            <a:r>
              <a:rPr lang="ro-RO" sz="1400" b="0" strike="noStrike" spc="-1">
                <a:solidFill>
                  <a:srgbClr val="000000"/>
                </a:solidFill>
                <a:latin typeface="Times New Roman"/>
              </a:rPr>
              <a:t>&lt;subsol&gt;</a:t>
            </a:r>
          </a:p>
        </p:txBody>
      </p:sp>
      <p:sp>
        <p:nvSpPr>
          <p:cNvPr id="125" name="PlaceHolder 3"/>
          <p:cNvSpPr>
            <a:spLocks noGrp="1"/>
          </p:cNvSpPr>
          <p:nvPr>
            <p:ph type="sldNum" idx="11"/>
          </p:nvPr>
        </p:nvSpPr>
        <p:spPr>
          <a:xfrm>
            <a:off x="6553080" y="6356520"/>
            <a:ext cx="2129760" cy="3610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ro-RO" sz="1200" b="0" strike="noStrike" spc="-1">
                <a:solidFill>
                  <a:srgbClr val="8B8B8B"/>
                </a:solidFill>
                <a:latin typeface="Calibri"/>
              </a:defRPr>
            </a:lvl1pPr>
          </a:lstStyle>
          <a:p>
            <a:pPr indent="0" algn="r">
              <a:lnSpc>
                <a:spcPct val="100000"/>
              </a:lnSpc>
              <a:buNone/>
              <a:tabLst>
                <a:tab pos="0" algn="l"/>
              </a:tabLst>
            </a:pPr>
            <a:fld id="{15799875-5509-4922-92DE-54058536C3A9}" type="slidenum">
              <a:rPr lang="ro-RO" sz="1200" b="0" strike="noStrike" spc="-1">
                <a:solidFill>
                  <a:srgbClr val="8B8B8B"/>
                </a:solidFill>
                <a:latin typeface="Calibri"/>
              </a:rPr>
              <a:pPr indent="0" algn="r">
                <a:lnSpc>
                  <a:spcPct val="100000"/>
                </a:lnSpc>
                <a:buNone/>
                <a:tabLst>
                  <a:tab pos="0" algn="l"/>
                </a:tabLst>
              </a:pPr>
              <a:t>‹#›</a:t>
            </a:fld>
            <a:endParaRPr lang="ro-RO" sz="1200" b="0" strike="noStrike" spc="-1">
              <a:solidFill>
                <a:srgbClr val="000000"/>
              </a:solidFill>
              <a:latin typeface="Times New Roman"/>
            </a:endParaRPr>
          </a:p>
        </p:txBody>
      </p:sp>
      <p:sp>
        <p:nvSpPr>
          <p:cNvPr id="126" name="PlaceHolder 4"/>
          <p:cNvSpPr>
            <a:spLocks noGrp="1"/>
          </p:cNvSpPr>
          <p:nvPr>
            <p:ph type="dt" idx="12"/>
          </p:nvPr>
        </p:nvSpPr>
        <p:spPr>
          <a:xfrm>
            <a:off x="457200" y="6356520"/>
            <a:ext cx="2129760" cy="361080"/>
          </a:xfrm>
          <a:prstGeom prst="rect">
            <a:avLst/>
          </a:prstGeom>
          <a:noFill/>
          <a:ln w="0">
            <a:noFill/>
          </a:ln>
        </p:spPr>
        <p:txBody>
          <a:bodyPr lIns="90000" tIns="45000" rIns="90000" bIns="45000" anchor="ctr">
            <a:noAutofit/>
          </a:bodyPr>
          <a:lstStyle>
            <a:lvl1pPr indent="0">
              <a:buNone/>
              <a:defRPr lang="ro-RO" sz="1400" b="0" strike="noStrike" spc="-1">
                <a:solidFill>
                  <a:srgbClr val="000000"/>
                </a:solidFill>
                <a:latin typeface="Times New Roman"/>
              </a:defRPr>
            </a:lvl1pPr>
          </a:lstStyle>
          <a:p>
            <a:pPr indent="0">
              <a:buNone/>
            </a:pPr>
            <a:r>
              <a:rPr lang="ro-RO" sz="1400" b="0" strike="noStrike" spc="-1">
                <a:solidFill>
                  <a:srgbClr val="000000"/>
                </a:solidFill>
                <a:latin typeface="Times New Roman"/>
              </a:rPr>
              <a:t>&lt;data/ora&gt;</a:t>
            </a:r>
          </a:p>
        </p:txBody>
      </p:sp>
      <p:sp>
        <p:nvSpPr>
          <p:cNvPr id="127"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o-RO" sz="3200" b="0" strike="noStrike" spc="-1">
                <a:solidFill>
                  <a:srgbClr val="000000"/>
                </a:solidFill>
                <a:latin typeface="Arial"/>
              </a:rPr>
              <a:t>Clic pentru a edita formatul de text al schiței</a:t>
            </a:r>
          </a:p>
          <a:p>
            <a:pPr marL="864000" lvl="1" indent="-324000">
              <a:spcBef>
                <a:spcPts val="1134"/>
              </a:spcBef>
              <a:buClr>
                <a:srgbClr val="000000"/>
              </a:buClr>
              <a:buSzPct val="75000"/>
              <a:buFont typeface="Symbol" charset="2"/>
              <a:buChar char=""/>
            </a:pPr>
            <a:r>
              <a:rPr lang="ro-RO" sz="2800" b="0" strike="noStrike" spc="-1">
                <a:solidFill>
                  <a:srgbClr val="000000"/>
                </a:solidFill>
                <a:latin typeface="Arial"/>
              </a:rPr>
              <a:t>Al doilea nivel de schiță</a:t>
            </a:r>
          </a:p>
          <a:p>
            <a:pPr marL="1296000" lvl="2" indent="-288000">
              <a:spcBef>
                <a:spcPts val="850"/>
              </a:spcBef>
              <a:buClr>
                <a:srgbClr val="000000"/>
              </a:buClr>
              <a:buSzPct val="45000"/>
              <a:buFont typeface="Wingdings" charset="2"/>
              <a:buChar char=""/>
            </a:pPr>
            <a:r>
              <a:rPr lang="ro-RO" sz="2400" b="0" strike="noStrike" spc="-1">
                <a:solidFill>
                  <a:srgbClr val="000000"/>
                </a:solidFill>
                <a:latin typeface="Arial"/>
              </a:rPr>
              <a:t>Al treilea nivel de schiță</a:t>
            </a:r>
          </a:p>
          <a:p>
            <a:pPr marL="1728000" lvl="3" indent="-216000">
              <a:spcBef>
                <a:spcPts val="567"/>
              </a:spcBef>
              <a:buClr>
                <a:srgbClr val="000000"/>
              </a:buClr>
              <a:buSzPct val="75000"/>
              <a:buFont typeface="Symbol" charset="2"/>
              <a:buChar char=""/>
            </a:pPr>
            <a:r>
              <a:rPr lang="ro-RO" sz="2000" b="0" strike="noStrike" spc="-1">
                <a:solidFill>
                  <a:srgbClr val="000000"/>
                </a:solidFill>
                <a:latin typeface="Arial"/>
              </a:rPr>
              <a:t>Al patrulea nivel de schiță</a:t>
            </a:r>
          </a:p>
          <a:p>
            <a:pPr marL="2160000" lvl="4" indent="-216000">
              <a:spcBef>
                <a:spcPts val="283"/>
              </a:spcBef>
              <a:buClr>
                <a:srgbClr val="000000"/>
              </a:buClr>
              <a:buSzPct val="45000"/>
              <a:buFont typeface="Wingdings" charset="2"/>
              <a:buChar char=""/>
            </a:pPr>
            <a:r>
              <a:rPr lang="ro-RO" sz="2000" b="0" strike="noStrike" spc="-1">
                <a:solidFill>
                  <a:srgbClr val="000000"/>
                </a:solidFill>
                <a:latin typeface="Arial"/>
              </a:rPr>
              <a:t>Al cincilea nivel de schiță</a:t>
            </a:r>
          </a:p>
          <a:p>
            <a:pPr marL="2592000" lvl="5" indent="-216000">
              <a:spcBef>
                <a:spcPts val="283"/>
              </a:spcBef>
              <a:buClr>
                <a:srgbClr val="000000"/>
              </a:buClr>
              <a:buSzPct val="45000"/>
              <a:buFont typeface="Wingdings" charset="2"/>
              <a:buChar char=""/>
            </a:pPr>
            <a:r>
              <a:rPr lang="ro-RO" sz="2000" b="0" strike="noStrike" spc="-1">
                <a:solidFill>
                  <a:srgbClr val="000000"/>
                </a:solidFill>
                <a:latin typeface="Arial"/>
              </a:rPr>
              <a:t>Al șaselea nivel de schiță</a:t>
            </a:r>
          </a:p>
          <a:p>
            <a:pPr marL="3024000" lvl="6" indent="-216000">
              <a:spcBef>
                <a:spcPts val="283"/>
              </a:spcBef>
              <a:buClr>
                <a:srgbClr val="000000"/>
              </a:buClr>
              <a:buSzPct val="45000"/>
              <a:buFont typeface="Wingdings" charset="2"/>
              <a:buChar char=""/>
            </a:pPr>
            <a:r>
              <a:rPr lang="ro-RO" sz="2000" b="0" strike="noStrike" spc="-1">
                <a:solidFill>
                  <a:srgbClr val="000000"/>
                </a:solidFill>
                <a:latin typeface="Arial"/>
              </a:rPr>
              <a:t>Al șaptelea nivel de schiță</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stiri.botosani.ro/media/images/articles/big/zeci-de-hoteluri-si-pensiuni-din-botosani-verificate-de-itm-s-au-aplicat-amenzi-de-peste-150000-de-lei-X3w.jpg"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0" name="PlaceHolder 1"/>
          <p:cNvSpPr>
            <a:spLocks noGrp="1"/>
          </p:cNvSpPr>
          <p:nvPr>
            <p:ph type="title"/>
          </p:nvPr>
        </p:nvSpPr>
        <p:spPr>
          <a:xfrm>
            <a:off x="0" y="1845000"/>
            <a:ext cx="8998200" cy="3668400"/>
          </a:xfrm>
          <a:prstGeom prst="rect">
            <a:avLst/>
          </a:prstGeom>
          <a:noFill/>
          <a:ln w="0">
            <a:noFill/>
          </a:ln>
        </p:spPr>
        <p:txBody>
          <a:bodyPr lIns="0" tIns="0" rIns="0" bIns="0" anchor="ctr">
            <a:normAutofit/>
          </a:bodyPr>
          <a:lstStyle/>
          <a:p>
            <a:pPr indent="0" algn="ctr">
              <a:lnSpc>
                <a:spcPct val="100000"/>
              </a:lnSpc>
              <a:buNone/>
              <a:tabLst>
                <a:tab pos="0" algn="l"/>
              </a:tabLst>
            </a:pPr>
            <a:r>
              <a:rPr lang="ro-RO" sz="2400" b="1" strike="noStrike" spc="-1" dirty="0">
                <a:solidFill>
                  <a:srgbClr val="000000"/>
                </a:solidFill>
                <a:latin typeface="Times New Roman"/>
              </a:rPr>
              <a:t>RAPORT DE </a:t>
            </a:r>
            <a:r>
              <a:rPr lang="en-US" sz="2400" b="1" strike="noStrike" spc="-1" dirty="0">
                <a:solidFill>
                  <a:srgbClr val="000000"/>
                </a:solidFill>
                <a:latin typeface="Times New Roman"/>
              </a:rPr>
              <a:t>ACTIVITATE</a:t>
            </a:r>
            <a:r>
              <a:rPr lang="ro-RO" sz="2400" b="1" strike="noStrike" spc="-1" dirty="0">
                <a:solidFill>
                  <a:srgbClr val="000000"/>
                </a:solidFill>
                <a:latin typeface="Times New Roman"/>
              </a:rPr>
              <a:t> </a:t>
            </a:r>
            <a:r>
              <a:rPr sz="2400" dirty="0"/>
              <a:t/>
            </a:r>
            <a:br>
              <a:rPr sz="2400" dirty="0"/>
            </a:br>
            <a:r>
              <a:rPr lang="ro-RO" sz="2400" b="1" strike="noStrike" spc="-1" dirty="0" smtClean="0">
                <a:solidFill>
                  <a:srgbClr val="000000"/>
                </a:solidFill>
                <a:latin typeface="Times New Roman"/>
              </a:rPr>
              <a:t>AL</a:t>
            </a:r>
            <a:r>
              <a:rPr lang="en-US" sz="2400" b="1" strike="noStrike" spc="-1" dirty="0" smtClean="0">
                <a:solidFill>
                  <a:srgbClr val="000000"/>
                </a:solidFill>
                <a:latin typeface="Times New Roman"/>
              </a:rPr>
              <a:t> </a:t>
            </a:r>
            <a:r>
              <a:rPr lang="ro-RO" sz="2400" b="1" strike="noStrike" spc="-1" dirty="0">
                <a:solidFill>
                  <a:srgbClr val="000000"/>
                </a:solidFill>
                <a:latin typeface="Times New Roman"/>
              </a:rPr>
              <a:t>INSPECTORATULUI TERITORIAL DE MUNCĂ BOTOȘANI</a:t>
            </a:r>
            <a:r>
              <a:rPr sz="2400" dirty="0"/>
              <a:t/>
            </a:r>
            <a:br>
              <a:rPr sz="2400" dirty="0"/>
            </a:br>
            <a:r>
              <a:rPr lang="ro-RO" sz="2400" b="1" strike="noStrike" spc="-1" dirty="0">
                <a:solidFill>
                  <a:srgbClr val="000000"/>
                </a:solidFill>
                <a:latin typeface="Times New Roman"/>
              </a:rPr>
              <a:t>PENTRU PRIMELE 8 LUNI ALE ANULUI 2023</a:t>
            </a:r>
            <a:r>
              <a:rPr sz="2400" dirty="0"/>
              <a:t/>
            </a:r>
            <a:br>
              <a:rPr sz="2400" dirty="0"/>
            </a:br>
            <a:endParaRPr lang="ro-RO" sz="2400" b="0" strike="noStrike" spc="-1" dirty="0">
              <a:solidFill>
                <a:srgbClr val="000000"/>
              </a:solidFill>
              <a:latin typeface="Arial"/>
            </a:endParaRPr>
          </a:p>
        </p:txBody>
      </p:sp>
      <p:pic>
        <p:nvPicPr>
          <p:cNvPr id="171" name="Picture 1" descr="C:\Users\rodica.balta\Desktop\LOGO_guvern.jpg"/>
          <p:cNvPicPr/>
          <p:nvPr/>
        </p:nvPicPr>
        <p:blipFill>
          <a:blip r:embed="rId2" cstate="print"/>
          <a:stretch/>
        </p:blipFill>
        <p:spPr>
          <a:xfrm>
            <a:off x="428760" y="348120"/>
            <a:ext cx="1067760" cy="996120"/>
          </a:xfrm>
          <a:prstGeom prst="rect">
            <a:avLst/>
          </a:prstGeom>
          <a:ln w="9525">
            <a:noFill/>
          </a:ln>
        </p:spPr>
      </p:pic>
      <p:sp>
        <p:nvSpPr>
          <p:cNvPr id="172" name="Rectangle 3"/>
          <p:cNvSpPr/>
          <p:nvPr/>
        </p:nvSpPr>
        <p:spPr>
          <a:xfrm>
            <a:off x="1643040" y="718200"/>
            <a:ext cx="7497000" cy="69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tabLst>
                <a:tab pos="0" algn="l"/>
              </a:tabLst>
            </a:pPr>
            <a:r>
              <a:rPr lang="ro-RO" sz="2000" b="1" strike="noStrike" spc="-1">
                <a:solidFill>
                  <a:srgbClr val="000000"/>
                </a:solidFill>
                <a:latin typeface="Times New Roman"/>
                <a:ea typeface="MS Mincho"/>
              </a:rPr>
              <a:t>Inspecția Muncii </a:t>
            </a:r>
            <a:endParaRPr lang="ro-RO" sz="2000" b="0" strike="noStrike" spc="-1">
              <a:solidFill>
                <a:srgbClr val="000000"/>
              </a:solidFill>
              <a:latin typeface="Arial"/>
            </a:endParaRPr>
          </a:p>
          <a:p>
            <a:pPr>
              <a:lnSpc>
                <a:spcPct val="100000"/>
              </a:lnSpc>
              <a:tabLst>
                <a:tab pos="0" algn="l"/>
              </a:tabLst>
            </a:pPr>
            <a:r>
              <a:rPr lang="ro-RO" sz="2000" b="1" strike="noStrike" spc="-1">
                <a:solidFill>
                  <a:srgbClr val="000000"/>
                </a:solidFill>
                <a:latin typeface="Times New Roman"/>
                <a:ea typeface="MS Mincho"/>
              </a:rPr>
              <a:t>Inspectoratul Teritorial de Muncă Botoșani</a:t>
            </a:r>
            <a:endParaRPr lang="ro-RO" sz="2000" b="0" strike="noStrike" spc="-1">
              <a:solidFill>
                <a:srgbClr val="000000"/>
              </a:solidFill>
              <a:latin typeface="Arial"/>
            </a:endParaRPr>
          </a:p>
        </p:txBody>
      </p:sp>
      <p:pic>
        <p:nvPicPr>
          <p:cNvPr id="173" name="Picture 2"/>
          <p:cNvPicPr/>
          <p:nvPr/>
        </p:nvPicPr>
        <p:blipFill>
          <a:blip r:embed="rId3" cstate="print"/>
          <a:stretch/>
        </p:blipFill>
        <p:spPr>
          <a:xfrm>
            <a:off x="2555640" y="5157360"/>
            <a:ext cx="3740400" cy="1364040"/>
          </a:xfrm>
          <a:prstGeom prst="rect">
            <a:avLst/>
          </a:prstGeom>
          <a:ln w="9525">
            <a:noFill/>
          </a:ln>
        </p:spPr>
      </p:pic>
      <p:sp>
        <p:nvSpPr>
          <p:cNvPr id="3" name="PlaceHolder 2"/>
          <p:cNvSpPr>
            <a:spLocks noGrp="1"/>
          </p:cNvSpPr>
          <p:nvPr>
            <p:ph type="sldNum" idx="2"/>
          </p:nvPr>
        </p:nvSpPr>
        <p:spPr/>
        <p:txBody>
          <a:bodyPr/>
          <a:lstStyle/>
          <a:p>
            <a:fld id="{AEA7228A-77F3-488E-BCA5-FEE2E86A42D6}" type="slidenum">
              <a:rPr/>
              <a:pPr/>
              <a:t>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4680"/>
            <a:ext cx="8225640" cy="1139040"/>
          </a:xfrm>
          <a:prstGeom prst="rect">
            <a:avLst/>
          </a:prstGeom>
          <a:noFill/>
          <a:ln w="0">
            <a:noFill/>
          </a:ln>
        </p:spPr>
        <p:txBody>
          <a:bodyPr lIns="90000" tIns="45000" rIns="90000" bIns="45000" anchor="ctr">
            <a:normAutofit/>
          </a:bodyPr>
          <a:lstStyle/>
          <a:p>
            <a:pPr indent="0" algn="ctr">
              <a:lnSpc>
                <a:spcPct val="100000"/>
              </a:lnSpc>
              <a:buNone/>
              <a:tabLst>
                <a:tab pos="0" algn="l"/>
              </a:tabLst>
            </a:pPr>
            <a:r>
              <a:rPr lang="ro-RO" sz="2400" b="1" strike="noStrike" spc="-1">
                <a:solidFill>
                  <a:srgbClr val="000000"/>
                </a:solidFill>
                <a:latin typeface="Times New Roman"/>
              </a:rPr>
              <a:t>Activitatea Compartimentelor </a:t>
            </a:r>
            <a:r>
              <a:rPr lang="fr-FR" sz="2400" b="1" strike="noStrike" spc="-1">
                <a:solidFill>
                  <a:srgbClr val="000000"/>
                </a:solidFill>
                <a:latin typeface="Times New Roman"/>
              </a:rPr>
              <a:t>Control Securitate şi Sănătate în Muncă şi Supravegherea pieţei </a:t>
            </a:r>
            <a:endParaRPr lang="ro-RO" sz="2400" b="0" strike="noStrike" spc="-1">
              <a:solidFill>
                <a:srgbClr val="000000"/>
              </a:solidFill>
              <a:latin typeface="Arial"/>
            </a:endParaRPr>
          </a:p>
        </p:txBody>
      </p:sp>
      <p:sp>
        <p:nvSpPr>
          <p:cNvPr id="218" name="PlaceHolder 2"/>
          <p:cNvSpPr>
            <a:spLocks noGrp="1"/>
          </p:cNvSpPr>
          <p:nvPr>
            <p:ph/>
          </p:nvPr>
        </p:nvSpPr>
        <p:spPr>
          <a:xfrm>
            <a:off x="457200" y="1917000"/>
            <a:ext cx="8225640" cy="4205520"/>
          </a:xfrm>
          <a:prstGeom prst="rect">
            <a:avLst/>
          </a:prstGeom>
          <a:noFill/>
          <a:ln w="0">
            <a:noFill/>
          </a:ln>
        </p:spPr>
        <p:txBody>
          <a:bodyPr lIns="90000" tIns="45000" rIns="90000" bIns="45000" anchor="t">
            <a:normAutofit/>
          </a:bodyPr>
          <a:lstStyle/>
          <a:p>
            <a:pPr marL="343080" indent="-343080" algn="just">
              <a:lnSpc>
                <a:spcPct val="100000"/>
              </a:lnSpc>
              <a:spcBef>
                <a:spcPts val="320"/>
              </a:spcBef>
              <a:buClr>
                <a:srgbClr val="000000"/>
              </a:buClr>
              <a:buFont typeface="Wingdings" charset="2"/>
              <a:buChar char=""/>
            </a:pPr>
            <a:r>
              <a:rPr lang="ro-RO" sz="1600" b="1" strike="noStrike" spc="-1" dirty="0">
                <a:solidFill>
                  <a:srgbClr val="000000"/>
                </a:solidFill>
                <a:latin typeface="Times New Roman"/>
              </a:rPr>
              <a:t>513 unități controlate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pPr>
            <a:r>
              <a:rPr lang="fr-FR" sz="1600" b="1" strike="noStrike" spc="-1" dirty="0">
                <a:solidFill>
                  <a:srgbClr val="000000"/>
                </a:solidFill>
                <a:latin typeface="Times New Roman"/>
              </a:rPr>
              <a:t>3</a:t>
            </a:r>
            <a:r>
              <a:rPr lang="ro-RO" sz="1600" b="1" strike="noStrike" spc="-1" dirty="0">
                <a:solidFill>
                  <a:srgbClr val="000000"/>
                </a:solidFill>
                <a:latin typeface="Times New Roman"/>
              </a:rPr>
              <a:t>55</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angajatori</a:t>
            </a:r>
            <a:r>
              <a:rPr lang="ro-RO" sz="1600" b="1" strike="noStrike" spc="-1" dirty="0">
                <a:solidFill>
                  <a:srgbClr val="000000"/>
                </a:solidFill>
                <a:latin typeface="Times New Roman"/>
              </a:rPr>
              <a:t> sancționați </a:t>
            </a:r>
            <a:r>
              <a:rPr lang="ro-RO" sz="1600" b="1" strike="noStrike" spc="-1" dirty="0" smtClean="0">
                <a:solidFill>
                  <a:srgbClr val="000000"/>
                </a:solidFill>
                <a:latin typeface="Times New Roman"/>
              </a:rPr>
              <a:t>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pPr>
            <a:r>
              <a:rPr lang="ro-RO" sz="1600" b="1" strike="noStrike" spc="-1" dirty="0">
                <a:solidFill>
                  <a:srgbClr val="000000"/>
                </a:solidFill>
                <a:latin typeface="Times New Roman"/>
              </a:rPr>
              <a:t>719 sancțiuni contravenționale aplicate </a:t>
            </a:r>
            <a:r>
              <a:rPr lang="ro-RO" sz="1600" b="1" spc="-1" dirty="0" smtClean="0">
                <a:solidFill>
                  <a:srgbClr val="000000"/>
                </a:solidFill>
                <a:latin typeface="Times New Roman"/>
              </a:rPr>
              <a:t>- </a:t>
            </a:r>
            <a:r>
              <a:rPr lang="ro-RO" sz="1600" b="1" strike="noStrike" spc="-1" dirty="0" smtClean="0">
                <a:solidFill>
                  <a:srgbClr val="000000"/>
                </a:solidFill>
                <a:latin typeface="Times New Roman"/>
              </a:rPr>
              <a:t>30 </a:t>
            </a:r>
            <a:r>
              <a:rPr lang="ro-RO" sz="1600" b="1" strike="noStrike" spc="-1" dirty="0">
                <a:solidFill>
                  <a:srgbClr val="000000"/>
                </a:solidFill>
                <a:latin typeface="Times New Roman"/>
              </a:rPr>
              <a:t>amenzi în valoare de 212.000 lei </a:t>
            </a:r>
            <a:endParaRPr lang="ro-RO" sz="1600" b="0" strike="noStrike" spc="-1" dirty="0">
              <a:solidFill>
                <a:srgbClr val="000000"/>
              </a:solidFill>
              <a:latin typeface="Arial"/>
            </a:endParaRPr>
          </a:p>
          <a:p>
            <a:pPr indent="0" algn="just">
              <a:lnSpc>
                <a:spcPct val="100000"/>
              </a:lnSpc>
              <a:spcBef>
                <a:spcPts val="320"/>
              </a:spcBef>
              <a:buNone/>
              <a:tabLst>
                <a:tab pos="0" algn="l"/>
              </a:tabLst>
            </a:pPr>
            <a:r>
              <a:rPr lang="ro-RO" sz="1600" b="1" strike="noStrike" spc="-1" dirty="0">
                <a:solidFill>
                  <a:srgbClr val="000000"/>
                </a:solidFill>
                <a:latin typeface="Times New Roman"/>
              </a:rPr>
              <a:t>				   </a:t>
            </a:r>
            <a:r>
              <a:rPr lang="ro-RO" sz="1600" b="1" strike="noStrike" spc="-1" dirty="0" smtClean="0">
                <a:solidFill>
                  <a:srgbClr val="000000"/>
                </a:solidFill>
                <a:latin typeface="Times New Roman"/>
              </a:rPr>
              <a:t>                 </a:t>
            </a:r>
            <a:r>
              <a:rPr lang="ro-RO" sz="1600" b="1" spc="-1" dirty="0" smtClean="0">
                <a:solidFill>
                  <a:srgbClr val="000000"/>
                </a:solidFill>
                <a:latin typeface="Times New Roman"/>
              </a:rPr>
              <a:t>- </a:t>
            </a:r>
            <a:r>
              <a:rPr lang="ro-RO" sz="1600" b="1" strike="noStrike" spc="-1" dirty="0" smtClean="0">
                <a:solidFill>
                  <a:srgbClr val="000000"/>
                </a:solidFill>
                <a:latin typeface="Times New Roman"/>
              </a:rPr>
              <a:t>689 </a:t>
            </a:r>
            <a:r>
              <a:rPr lang="ro-RO" sz="1600" b="1" strike="noStrike" spc="-1" dirty="0">
                <a:solidFill>
                  <a:srgbClr val="000000"/>
                </a:solidFill>
                <a:latin typeface="Times New Roman"/>
              </a:rPr>
              <a:t>avertismente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fr-FR" sz="1600" b="1" strike="noStrike" spc="-1" dirty="0">
                <a:solidFill>
                  <a:srgbClr val="000000"/>
                </a:solidFill>
                <a:latin typeface="Times New Roman"/>
              </a:rPr>
              <a:t>4</a:t>
            </a:r>
            <a:r>
              <a:rPr lang="ro-RO" sz="1600" b="1" strike="noStrike" spc="-1" dirty="0">
                <a:solidFill>
                  <a:srgbClr val="000000"/>
                </a:solidFill>
                <a:latin typeface="Times New Roman"/>
              </a:rPr>
              <a:t>8</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controale</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privind</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supravegherea</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pieţei</a:t>
            </a:r>
            <a:r>
              <a:rPr lang="ro-RO" sz="1600" b="1" strike="noStrike" spc="-1" dirty="0">
                <a:solidFill>
                  <a:srgbClr val="000000"/>
                </a:solidFill>
                <a:latin typeface="Times New Roman"/>
              </a:rPr>
              <a:t> </a:t>
            </a:r>
            <a:r>
              <a:rPr lang="ro-RO" sz="1600" b="1" strike="noStrike" spc="-1" dirty="0" smtClean="0">
                <a:solidFill>
                  <a:srgbClr val="000000"/>
                </a:solidFill>
                <a:latin typeface="Times New Roman"/>
              </a:rPr>
              <a:t>  - 321</a:t>
            </a:r>
            <a:r>
              <a:rPr lang="fr-FR" sz="1600" b="1" strike="noStrike" spc="-1" dirty="0" smtClean="0">
                <a:solidFill>
                  <a:srgbClr val="000000"/>
                </a:solidFill>
                <a:latin typeface="Times New Roman"/>
              </a:rPr>
              <a:t> </a:t>
            </a:r>
            <a:r>
              <a:rPr lang="fr-FR" sz="1600" b="1" strike="noStrike" spc="-1" dirty="0" err="1">
                <a:solidFill>
                  <a:srgbClr val="000000"/>
                </a:solidFill>
                <a:latin typeface="Times New Roman"/>
              </a:rPr>
              <a:t>produse</a:t>
            </a:r>
            <a:r>
              <a:rPr lang="ro-RO" sz="1600" b="1" strike="noStrike" spc="-1" dirty="0">
                <a:solidFill>
                  <a:srgbClr val="000000"/>
                </a:solidFill>
                <a:latin typeface="Times New Roman"/>
              </a:rPr>
              <a:t> controlate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769 neconformități constatate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860 </a:t>
            </a:r>
            <a:r>
              <a:rPr lang="fr-FR" sz="1600" b="1" strike="noStrike" spc="-1" dirty="0" err="1">
                <a:solidFill>
                  <a:srgbClr val="000000"/>
                </a:solidFill>
                <a:latin typeface="Times New Roman"/>
              </a:rPr>
              <a:t>măsuri</a:t>
            </a:r>
            <a:r>
              <a:rPr lang="fr-FR" sz="1600" b="1" strike="noStrike" spc="-1" dirty="0">
                <a:solidFill>
                  <a:srgbClr val="000000"/>
                </a:solidFill>
                <a:latin typeface="Times New Roman"/>
              </a:rPr>
              <a:t> de </a:t>
            </a:r>
            <a:r>
              <a:rPr lang="fr-FR" sz="1600" b="1" strike="noStrike" spc="-1" dirty="0" err="1">
                <a:solidFill>
                  <a:srgbClr val="000000"/>
                </a:solidFill>
                <a:latin typeface="Times New Roman"/>
              </a:rPr>
              <a:t>remediere</a:t>
            </a:r>
            <a:r>
              <a:rPr lang="ro-RO" sz="1600" b="1" strike="noStrike" spc="-1" dirty="0">
                <a:solidFill>
                  <a:srgbClr val="000000"/>
                </a:solidFill>
                <a:latin typeface="Times New Roman"/>
              </a:rPr>
              <a:t> a neconformităților constatate dispuse </a:t>
            </a:r>
            <a:r>
              <a:rPr lang="fr-FR" sz="1600" b="1" strike="noStrike" spc="-1" dirty="0" smtClean="0">
                <a:solidFill>
                  <a:srgbClr val="000000"/>
                </a:solidFill>
                <a:latin typeface="Times New Roman"/>
              </a:rPr>
              <a:t>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68 evenimente comunicate de către angajatori către I.T.M. Botoșani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3 evenimente au fost comunicate de către inspectorat Inspecţiei Muncii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42 evenimente cercetate de către angajatori şi avizate de I.T.M. Botoșani </a:t>
            </a: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3 evenimente cercetate de către I.T.M. Botoșani şi avizate de către Inspecţia Muncii </a:t>
            </a:r>
            <a:r>
              <a:rPr lang="ro-RO" sz="1600" b="1" strike="noStrike" spc="-1" dirty="0" smtClean="0">
                <a:solidFill>
                  <a:srgbClr val="000000"/>
                </a:solidFill>
                <a:latin typeface="Times New Roman"/>
              </a:rPr>
              <a:t> </a:t>
            </a:r>
            <a:endParaRPr lang="ro-RO" sz="1600" b="0" strike="noStrike" spc="-1" dirty="0">
              <a:solidFill>
                <a:srgbClr val="000000"/>
              </a:solidFill>
              <a:latin typeface="Arial"/>
            </a:endParaRPr>
          </a:p>
          <a:p>
            <a:pPr marL="343080" indent="0">
              <a:lnSpc>
                <a:spcPct val="100000"/>
              </a:lnSpc>
              <a:spcBef>
                <a:spcPts val="360"/>
              </a:spcBef>
              <a:buNone/>
              <a:tabLst>
                <a:tab pos="0" algn="l"/>
              </a:tabLst>
            </a:pPr>
            <a:endParaRPr lang="ro-RO" sz="1800" b="0" strike="noStrike" spc="-1" dirty="0">
              <a:solidFill>
                <a:srgbClr val="000000"/>
              </a:solidFill>
              <a:latin typeface="Arial"/>
            </a:endParaRPr>
          </a:p>
          <a:p>
            <a:pPr marL="343080" indent="0">
              <a:lnSpc>
                <a:spcPct val="100000"/>
              </a:lnSpc>
              <a:spcBef>
                <a:spcPts val="641"/>
              </a:spcBef>
              <a:buNone/>
              <a:tabLst>
                <a:tab pos="0" algn="l"/>
              </a:tabLst>
            </a:pPr>
            <a:endParaRPr lang="ro-RO" sz="3200" b="0" strike="noStrike" spc="-1" dirty="0">
              <a:solidFill>
                <a:srgbClr val="000000"/>
              </a:solidFill>
              <a:latin typeface="Arial"/>
            </a:endParaRPr>
          </a:p>
        </p:txBody>
      </p:sp>
      <p:pic>
        <p:nvPicPr>
          <p:cNvPr id="219" name="Imagine 218"/>
          <p:cNvPicPr/>
          <p:nvPr/>
        </p:nvPicPr>
        <p:blipFill>
          <a:blip r:embed="rId2" cstate="print"/>
          <a:stretch/>
        </p:blipFill>
        <p:spPr>
          <a:xfrm>
            <a:off x="720000" y="5040000"/>
            <a:ext cx="7558200" cy="1757880"/>
          </a:xfrm>
          <a:prstGeom prst="rect">
            <a:avLst/>
          </a:prstGeom>
          <a:ln w="0">
            <a:noFill/>
          </a:ln>
        </p:spPr>
      </p:pic>
      <p:sp>
        <p:nvSpPr>
          <p:cNvPr id="4" name="PlaceHolder 3"/>
          <p:cNvSpPr>
            <a:spLocks noGrp="1"/>
          </p:cNvSpPr>
          <p:nvPr>
            <p:ph type="sldNum" idx="5"/>
          </p:nvPr>
        </p:nvSpPr>
        <p:spPr/>
        <p:txBody>
          <a:bodyPr/>
          <a:lstStyle/>
          <a:p>
            <a:fld id="{20E134E7-2587-4603-8ECE-F752592E90DA}" type="slidenum">
              <a:rPr/>
              <a:pPr/>
              <a:t>10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142920"/>
            <a:ext cx="6560280" cy="183456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sz="2000" dirty="0"/>
              <a:t/>
            </a:r>
            <a:br>
              <a:rPr sz="2000" dirty="0"/>
            </a:br>
            <a:r>
              <a:rPr sz="2000" dirty="0"/>
              <a:t/>
            </a:r>
            <a:br>
              <a:rPr sz="2000" dirty="0"/>
            </a:br>
            <a:r>
              <a:rPr sz="2000" dirty="0"/>
              <a:t/>
            </a:r>
            <a:br>
              <a:rPr sz="2000" dirty="0"/>
            </a:br>
            <a:r>
              <a:rPr lang="en-US" sz="2000" b="1" strike="noStrike" spc="-1" dirty="0" err="1">
                <a:solidFill>
                  <a:srgbClr val="000000"/>
                </a:solidFill>
                <a:latin typeface="Times New Roman"/>
              </a:rPr>
              <a:t>Autorizarea</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sau</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avizarea</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funcţionării</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agenţilor</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economici</a:t>
            </a:r>
            <a:r>
              <a:rPr lang="en-US" sz="2000" b="1" strike="noStrike" spc="-1" dirty="0">
                <a:solidFill>
                  <a:srgbClr val="000000"/>
                </a:solidFill>
                <a:latin typeface="Times New Roman"/>
              </a:rPr>
              <a:t> din </a:t>
            </a:r>
            <a:r>
              <a:rPr lang="en-US" sz="2000" b="1" strike="noStrike" spc="-1" dirty="0" err="1">
                <a:solidFill>
                  <a:srgbClr val="000000"/>
                </a:solidFill>
                <a:latin typeface="Times New Roman"/>
              </a:rPr>
              <a:t>punct</a:t>
            </a:r>
            <a:r>
              <a:rPr lang="en-US" sz="2000" b="1" strike="noStrike" spc="-1" dirty="0">
                <a:solidFill>
                  <a:srgbClr val="000000"/>
                </a:solidFill>
                <a:latin typeface="Times New Roman"/>
              </a:rPr>
              <a:t> de </a:t>
            </a:r>
            <a:r>
              <a:rPr lang="en-US" sz="2000" b="1" strike="noStrike" spc="-1" dirty="0" err="1">
                <a:solidFill>
                  <a:srgbClr val="000000"/>
                </a:solidFill>
                <a:latin typeface="Times New Roman"/>
              </a:rPr>
              <a:t>vedere</a:t>
            </a:r>
            <a:r>
              <a:rPr lang="en-US" sz="2000" b="1" strike="noStrike" spc="-1" dirty="0">
                <a:solidFill>
                  <a:srgbClr val="000000"/>
                </a:solidFill>
                <a:latin typeface="Times New Roman"/>
              </a:rPr>
              <a:t> al </a:t>
            </a:r>
            <a:r>
              <a:rPr lang="en-US" sz="2000" b="1" strike="noStrike" spc="-1" dirty="0" err="1">
                <a:solidFill>
                  <a:srgbClr val="000000"/>
                </a:solidFill>
                <a:latin typeface="Times New Roman"/>
              </a:rPr>
              <a:t>securităţii</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şi</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sănătăţii</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în</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muncă</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în</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perioada</a:t>
            </a:r>
            <a:r>
              <a:rPr lang="en-US" sz="2000" b="1" strike="noStrike" spc="-1" dirty="0">
                <a:solidFill>
                  <a:srgbClr val="000000"/>
                </a:solidFill>
                <a:latin typeface="Times New Roman"/>
              </a:rPr>
              <a:t> </a:t>
            </a:r>
            <a:r>
              <a:rPr lang="en-US" sz="2000" b="1" strike="noStrike" spc="-1" dirty="0" err="1">
                <a:solidFill>
                  <a:srgbClr val="000000"/>
                </a:solidFill>
                <a:latin typeface="Times New Roman"/>
              </a:rPr>
              <a:t>ianuarie</a:t>
            </a:r>
            <a:r>
              <a:rPr lang="en-US" sz="2000" b="1" strike="noStrike" spc="-1" dirty="0">
                <a:solidFill>
                  <a:srgbClr val="000000"/>
                </a:solidFill>
                <a:latin typeface="Times New Roman"/>
              </a:rPr>
              <a:t> –</a:t>
            </a:r>
            <a:r>
              <a:rPr lang="ro-RO" sz="2000" b="1" strike="noStrike" spc="-1" dirty="0">
                <a:solidFill>
                  <a:srgbClr val="000000"/>
                </a:solidFill>
                <a:latin typeface="Times New Roman"/>
              </a:rPr>
              <a:t> august </a:t>
            </a:r>
            <a:r>
              <a:rPr lang="en-US" sz="2000" b="1" strike="noStrike" spc="-1" dirty="0">
                <a:solidFill>
                  <a:srgbClr val="000000"/>
                </a:solidFill>
                <a:latin typeface="Times New Roman"/>
              </a:rPr>
              <a:t>din </a:t>
            </a:r>
            <a:r>
              <a:rPr lang="en-US" sz="2000" b="1" strike="noStrike" spc="-1" dirty="0" err="1">
                <a:solidFill>
                  <a:srgbClr val="000000"/>
                </a:solidFill>
                <a:latin typeface="Times New Roman"/>
              </a:rPr>
              <a:t>anul</a:t>
            </a:r>
            <a:r>
              <a:rPr lang="en-US" sz="2000" b="1" strike="noStrike" spc="-1" dirty="0">
                <a:solidFill>
                  <a:srgbClr val="000000"/>
                </a:solidFill>
                <a:latin typeface="Times New Roman"/>
              </a:rPr>
              <a:t> 202</a:t>
            </a:r>
            <a:r>
              <a:rPr lang="ro-RO" sz="2000" b="1" strike="noStrike" spc="-1" dirty="0">
                <a:solidFill>
                  <a:srgbClr val="000000"/>
                </a:solidFill>
                <a:latin typeface="Times New Roman"/>
              </a:rPr>
              <a:t>3</a:t>
            </a:r>
            <a:r>
              <a:rPr sz="2000" dirty="0"/>
              <a:t/>
            </a:r>
            <a:br>
              <a:rPr sz="2000" dirty="0"/>
            </a:br>
            <a:endParaRPr lang="ro-RO" sz="2000" b="0" strike="noStrike" spc="-1" dirty="0">
              <a:solidFill>
                <a:srgbClr val="000000"/>
              </a:solidFill>
              <a:latin typeface="Arial"/>
            </a:endParaRPr>
          </a:p>
        </p:txBody>
      </p:sp>
      <p:sp>
        <p:nvSpPr>
          <p:cNvPr id="221" name="PlaceHolder 2"/>
          <p:cNvSpPr>
            <a:spLocks noGrp="1"/>
          </p:cNvSpPr>
          <p:nvPr>
            <p:ph/>
          </p:nvPr>
        </p:nvSpPr>
        <p:spPr>
          <a:xfrm>
            <a:off x="457200" y="2000160"/>
            <a:ext cx="8225640" cy="4122000"/>
          </a:xfrm>
          <a:prstGeom prst="rect">
            <a:avLst/>
          </a:prstGeom>
          <a:noFill/>
          <a:ln w="0">
            <a:noFill/>
          </a:ln>
        </p:spPr>
        <p:txBody>
          <a:bodyPr lIns="90000" tIns="45000" rIns="90000" bIns="45000" anchor="t">
            <a:normAutofit/>
          </a:bodyPr>
          <a:lstStyle/>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rPr>
              <a:t>Nr. total unităţi autorizate/avizate - </a:t>
            </a:r>
            <a:r>
              <a:rPr lang="ro-RO" sz="1600" b="1" spc="-1" dirty="0" smtClean="0">
                <a:solidFill>
                  <a:srgbClr val="000000"/>
                </a:solidFill>
                <a:latin typeface="Times New Roman"/>
              </a:rPr>
              <a:t>34</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rPr>
              <a:t>Legea nr. 319/2006 </a:t>
            </a:r>
            <a:r>
              <a:rPr lang="ro-RO" sz="1600" b="1" strike="noStrike" spc="-1" dirty="0" smtClean="0">
                <a:solidFill>
                  <a:srgbClr val="000000"/>
                </a:solidFill>
                <a:latin typeface="Times New Roman"/>
              </a:rPr>
              <a:t>– 21</a:t>
            </a:r>
            <a:endParaRPr lang="ro-RO" sz="1600"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smtClean="0">
                <a:solidFill>
                  <a:schemeClr val="tx1"/>
                </a:solidFill>
                <a:latin typeface="Times New Roman"/>
              </a:rPr>
              <a:t>Legea </a:t>
            </a:r>
            <a:r>
              <a:rPr lang="ro-RO" sz="1600" b="1" strike="noStrike" spc="-1" dirty="0">
                <a:solidFill>
                  <a:schemeClr val="tx1"/>
                </a:solidFill>
                <a:latin typeface="Times New Roman"/>
              </a:rPr>
              <a:t>nr. 126/1995 </a:t>
            </a:r>
            <a:r>
              <a:rPr lang="ro-RO" sz="1600" b="1" strike="noStrike" spc="-1" dirty="0" smtClean="0">
                <a:solidFill>
                  <a:schemeClr val="tx1"/>
                </a:solidFill>
                <a:latin typeface="Times New Roman"/>
              </a:rPr>
              <a:t>– </a:t>
            </a:r>
            <a:r>
              <a:rPr lang="ro-RO" sz="1600" b="1" spc="-1" dirty="0" smtClean="0">
                <a:solidFill>
                  <a:schemeClr val="tx1"/>
                </a:solidFill>
                <a:latin typeface="Times New Roman"/>
              </a:rPr>
              <a:t>7</a:t>
            </a:r>
          </a:p>
          <a:p>
            <a:pPr marL="343080" indent="-343080">
              <a:lnSpc>
                <a:spcPct val="100000"/>
              </a:lnSpc>
              <a:spcBef>
                <a:spcPts val="320"/>
              </a:spcBef>
              <a:buClr>
                <a:srgbClr val="000000"/>
              </a:buClr>
              <a:buFont typeface="Wingdings" charset="2"/>
              <a:buChar char=""/>
            </a:pPr>
            <a:r>
              <a:rPr lang="ro-RO" sz="1600" b="1" strike="noStrike" spc="-1" dirty="0" smtClean="0">
                <a:solidFill>
                  <a:schemeClr val="tx1"/>
                </a:solidFill>
                <a:latin typeface="Times New Roman"/>
              </a:rPr>
              <a:t>Alte </a:t>
            </a:r>
            <a:r>
              <a:rPr lang="ro-RO" sz="1600" b="1" strike="noStrike" spc="-1" dirty="0">
                <a:solidFill>
                  <a:schemeClr val="tx1"/>
                </a:solidFill>
                <a:latin typeface="Times New Roman"/>
              </a:rPr>
              <a:t>legi – 3</a:t>
            </a:r>
            <a:endParaRPr lang="ro-RO" sz="1600" b="0" strike="noStrike" spc="-1" dirty="0">
              <a:solidFill>
                <a:schemeClr val="tx1"/>
              </a:solidFill>
              <a:latin typeface="Arial"/>
            </a:endParaRPr>
          </a:p>
          <a:p>
            <a:pPr marL="343080" indent="0" algn="ctr">
              <a:lnSpc>
                <a:spcPct val="100000"/>
              </a:lnSpc>
              <a:spcBef>
                <a:spcPts val="479"/>
              </a:spcBef>
              <a:buNone/>
              <a:tabLst>
                <a:tab pos="0" algn="l"/>
              </a:tabLst>
            </a:pPr>
            <a:endParaRPr lang="ro-RO" sz="2400" b="0" strike="noStrike" spc="-1" dirty="0">
              <a:solidFill>
                <a:srgbClr val="000000"/>
              </a:solidFill>
              <a:latin typeface="Arial"/>
            </a:endParaRPr>
          </a:p>
          <a:p>
            <a:pPr marL="343080" indent="0" algn="ctr">
              <a:lnSpc>
                <a:spcPct val="100000"/>
              </a:lnSpc>
              <a:spcBef>
                <a:spcPts val="479"/>
              </a:spcBef>
              <a:buNone/>
              <a:tabLst>
                <a:tab pos="0" algn="l"/>
              </a:tabLst>
            </a:pPr>
            <a:r>
              <a:rPr lang="ro-RO" sz="2400" b="1" strike="noStrike" spc="-1" dirty="0">
                <a:solidFill>
                  <a:srgbClr val="000000"/>
                </a:solidFill>
                <a:latin typeface="Times New Roman"/>
              </a:rPr>
              <a:t>Statistici ale accidentelor de muncă şi bolilor profesionale</a:t>
            </a:r>
            <a:endParaRPr lang="ro-RO" sz="2400" b="0" strike="noStrike" spc="-1" dirty="0">
              <a:solidFill>
                <a:srgbClr val="000000"/>
              </a:solidFill>
              <a:latin typeface="Arial"/>
            </a:endParaRPr>
          </a:p>
          <a:p>
            <a:pPr marL="343080" indent="0" algn="ctr">
              <a:lnSpc>
                <a:spcPct val="100000"/>
              </a:lnSpc>
              <a:spcBef>
                <a:spcPts val="479"/>
              </a:spcBef>
              <a:buNone/>
              <a:tabLst>
                <a:tab pos="0" algn="l"/>
              </a:tabLst>
            </a:pPr>
            <a:endParaRPr lang="ro-RO" sz="2400" b="0" strike="noStrike" spc="-1" dirty="0">
              <a:solidFill>
                <a:srgbClr val="000000"/>
              </a:solidFill>
              <a:latin typeface="Arial"/>
            </a:endParaRPr>
          </a:p>
          <a:p>
            <a:pPr marL="343080" indent="-343080" algn="ctr">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30 accidentați înregistrați în accidente de muncă cu incapacitate temporară de muncă ;</a:t>
            </a:r>
            <a:endParaRPr lang="ro-RO" sz="1600" b="0" strike="noStrike" spc="-1" dirty="0">
              <a:solidFill>
                <a:srgbClr val="000000"/>
              </a:solidFill>
              <a:latin typeface="Arial"/>
            </a:endParaRPr>
          </a:p>
          <a:p>
            <a:pPr marL="343080" indent="-343080" algn="ctr">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 1 accidentat înregistrat cu accident de muncă mortal ;</a:t>
            </a:r>
            <a:endParaRPr lang="ro-RO" sz="1600" b="0" strike="noStrike" spc="-1" dirty="0">
              <a:solidFill>
                <a:srgbClr val="000000"/>
              </a:solidFill>
              <a:latin typeface="Arial"/>
            </a:endParaRPr>
          </a:p>
          <a:p>
            <a:pPr marL="343080" indent="-343080" algn="ctr">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Cele mai multe accidente s-au înregistrat în rândul muncitorilor necalificați din domeniul construcțiilor ( 9 accidente</a:t>
            </a:r>
            <a:r>
              <a:rPr lang="ro-RO" sz="1600" b="1" strike="noStrike" spc="-1" dirty="0" smtClean="0">
                <a:solidFill>
                  <a:srgbClr val="000000"/>
                </a:solidFill>
                <a:latin typeface="Times New Roman"/>
              </a:rPr>
              <a:t>), confecționer (4 accidente), manipulatori marfă (3 accidente), conducător auto (3 accidentați) etc. </a:t>
            </a:r>
            <a:r>
              <a:rPr lang="ro-RO" sz="1600" b="1" spc="-1" dirty="0">
                <a:solidFill>
                  <a:srgbClr val="000000"/>
                </a:solidFill>
                <a:latin typeface="Times New Roman"/>
              </a:rPr>
              <a:t>.</a:t>
            </a:r>
            <a:endParaRPr lang="ro-RO" sz="1600" b="0" strike="noStrike" spc="-1" dirty="0">
              <a:solidFill>
                <a:srgbClr val="000000"/>
              </a:solidFill>
              <a:latin typeface="Arial"/>
            </a:endParaRPr>
          </a:p>
          <a:p>
            <a:pPr indent="0">
              <a:lnSpc>
                <a:spcPct val="100000"/>
              </a:lnSpc>
              <a:spcBef>
                <a:spcPts val="380"/>
              </a:spcBef>
              <a:buNone/>
              <a:tabLst>
                <a:tab pos="0" algn="l"/>
              </a:tabLst>
            </a:pPr>
            <a:endParaRPr lang="ro-RO" sz="1900" b="0" strike="noStrike" spc="-1" dirty="0">
              <a:solidFill>
                <a:srgbClr val="000000"/>
              </a:solidFill>
              <a:latin typeface="Arial"/>
            </a:endParaRPr>
          </a:p>
          <a:p>
            <a:pPr marL="343080" indent="0">
              <a:lnSpc>
                <a:spcPct val="100000"/>
              </a:lnSpc>
              <a:spcBef>
                <a:spcPts val="439"/>
              </a:spcBef>
              <a:buNone/>
              <a:tabLst>
                <a:tab pos="0" algn="l"/>
              </a:tabLst>
            </a:pPr>
            <a:endParaRPr lang="ro-RO" sz="2200" b="0" strike="noStrike" spc="-1" dirty="0">
              <a:solidFill>
                <a:srgbClr val="000000"/>
              </a:solidFill>
              <a:latin typeface="Arial"/>
            </a:endParaRPr>
          </a:p>
        </p:txBody>
      </p:sp>
      <p:pic>
        <p:nvPicPr>
          <p:cNvPr id="222" name="Imagine 221"/>
          <p:cNvPicPr/>
          <p:nvPr/>
        </p:nvPicPr>
        <p:blipFill>
          <a:blip r:embed="rId2" cstate="print"/>
          <a:stretch/>
        </p:blipFill>
        <p:spPr>
          <a:xfrm>
            <a:off x="6984000" y="720000"/>
            <a:ext cx="2014200" cy="2698200"/>
          </a:xfrm>
          <a:prstGeom prst="rect">
            <a:avLst/>
          </a:prstGeom>
          <a:ln w="0">
            <a:noFill/>
          </a:ln>
        </p:spPr>
      </p:pic>
      <p:sp>
        <p:nvSpPr>
          <p:cNvPr id="4" name="PlaceHolder 3"/>
          <p:cNvSpPr>
            <a:spLocks noGrp="1"/>
          </p:cNvSpPr>
          <p:nvPr>
            <p:ph type="sldNum" idx="5"/>
          </p:nvPr>
        </p:nvSpPr>
        <p:spPr/>
        <p:txBody>
          <a:bodyPr/>
          <a:lstStyle/>
          <a:p>
            <a:fld id="{56FFE665-772E-433B-8274-B0DF10C906B1}" type="slidenum">
              <a:rPr/>
              <a:pPr/>
              <a:t>11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4680"/>
            <a:ext cx="8225640" cy="113904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lang="ro-RO" sz="2400" b="1" strike="noStrike" spc="-1">
                <a:solidFill>
                  <a:srgbClr val="000000"/>
                </a:solidFill>
                <a:latin typeface="Times New Roman"/>
              </a:rPr>
              <a:t>Petiții înregistrate la Inspectoratul Teritorial de Muncă Botoșani  în primele 8 luni ale anului 2023 </a:t>
            </a:r>
            <a:endParaRPr lang="ro-RO" sz="2400" b="0" strike="noStrike" spc="-1">
              <a:solidFill>
                <a:srgbClr val="000000"/>
              </a:solidFill>
              <a:latin typeface="Arial"/>
            </a:endParaRPr>
          </a:p>
        </p:txBody>
      </p:sp>
      <p:sp>
        <p:nvSpPr>
          <p:cNvPr id="224" name="PlaceHolder 2"/>
          <p:cNvSpPr>
            <a:spLocks noGrp="1"/>
          </p:cNvSpPr>
          <p:nvPr>
            <p:ph/>
          </p:nvPr>
        </p:nvSpPr>
        <p:spPr>
          <a:xfrm>
            <a:off x="457200" y="1600200"/>
            <a:ext cx="8225640" cy="4521960"/>
          </a:xfrm>
          <a:prstGeom prst="rect">
            <a:avLst/>
          </a:prstGeom>
          <a:noFill/>
          <a:ln w="0">
            <a:noFill/>
          </a:ln>
        </p:spPr>
        <p:txBody>
          <a:bodyPr lIns="90000" tIns="45000" rIns="90000" bIns="45000" anchor="t">
            <a:normAutofit fontScale="88000" lnSpcReduction="10000"/>
          </a:bodyPr>
          <a:lstStyle/>
          <a:p>
            <a:pPr marL="351360" indent="-351360">
              <a:lnSpc>
                <a:spcPct val="100000"/>
              </a:lnSpc>
              <a:spcBef>
                <a:spcPts val="380"/>
              </a:spcBef>
              <a:buClr>
                <a:srgbClr val="000000"/>
              </a:buClr>
              <a:buFont typeface="Wingdings" charset="2"/>
              <a:buChar char=""/>
            </a:pPr>
            <a:r>
              <a:rPr lang="ro-RO" sz="1900" b="1" strike="noStrike" spc="-1">
                <a:solidFill>
                  <a:srgbClr val="000000"/>
                </a:solidFill>
                <a:latin typeface="Times New Roman"/>
                <a:ea typeface="Microsoft YaHei"/>
              </a:rPr>
              <a:t>Nr. total petiții înregistrate </a:t>
            </a:r>
            <a:r>
              <a:rPr lang="ro-RO" sz="1800" b="1" strike="noStrike" spc="-1">
                <a:solidFill>
                  <a:srgbClr val="000000"/>
                </a:solidFill>
                <a:latin typeface="Times New Roman"/>
                <a:ea typeface="Microsoft YaHei"/>
              </a:rPr>
              <a:t>–</a:t>
            </a:r>
            <a:r>
              <a:rPr lang="ro-RO" sz="1900" b="1" strike="noStrike" spc="-1">
                <a:solidFill>
                  <a:srgbClr val="000000"/>
                </a:solidFill>
                <a:latin typeface="Times New Roman"/>
                <a:ea typeface="Microsoft YaHei"/>
              </a:rPr>
              <a:t> 253</a:t>
            </a:r>
            <a:endParaRPr lang="ro-RO" sz="1900" b="0" strike="noStrike" spc="-1">
              <a:solidFill>
                <a:srgbClr val="000000"/>
              </a:solidFill>
              <a:latin typeface="Arial"/>
            </a:endParaRPr>
          </a:p>
          <a:p>
            <a:pPr marL="351360" indent="-351360">
              <a:lnSpc>
                <a:spcPct val="100000"/>
              </a:lnSpc>
              <a:spcBef>
                <a:spcPts val="380"/>
              </a:spcBef>
              <a:buClr>
                <a:srgbClr val="000000"/>
              </a:buClr>
              <a:buFont typeface="Wingdings" charset="2"/>
              <a:buChar char=""/>
            </a:pPr>
            <a:r>
              <a:rPr lang="ro-RO" sz="1900" b="1" strike="noStrike" spc="-1">
                <a:solidFill>
                  <a:srgbClr val="000000"/>
                </a:solidFill>
                <a:latin typeface="Times New Roman"/>
                <a:ea typeface="Microsoft YaHei"/>
              </a:rPr>
              <a:t>Nr. petiții clasate </a:t>
            </a:r>
            <a:r>
              <a:rPr lang="ro-RO" sz="1800" b="1" strike="noStrike" spc="-1">
                <a:solidFill>
                  <a:srgbClr val="000000"/>
                </a:solidFill>
                <a:latin typeface="Times New Roman"/>
                <a:ea typeface="Microsoft YaHei"/>
              </a:rPr>
              <a:t>–</a:t>
            </a:r>
            <a:r>
              <a:rPr lang="ro-RO" sz="1900" b="1" strike="noStrike" spc="-1">
                <a:solidFill>
                  <a:srgbClr val="000000"/>
                </a:solidFill>
                <a:latin typeface="Times New Roman"/>
                <a:ea typeface="Microsoft YaHei"/>
              </a:rPr>
              <a:t> 17</a:t>
            </a:r>
            <a:endParaRPr lang="ro-RO" sz="1900" b="0" strike="noStrike" spc="-1">
              <a:solidFill>
                <a:srgbClr val="000000"/>
              </a:solidFill>
              <a:latin typeface="Arial"/>
            </a:endParaRPr>
          </a:p>
          <a:p>
            <a:pPr marL="351360" indent="-351360">
              <a:lnSpc>
                <a:spcPct val="100000"/>
              </a:lnSpc>
              <a:spcBef>
                <a:spcPts val="380"/>
              </a:spcBef>
              <a:buClr>
                <a:srgbClr val="000000"/>
              </a:buClr>
              <a:buFont typeface="Wingdings" charset="2"/>
              <a:buChar char=""/>
            </a:pPr>
            <a:r>
              <a:rPr lang="ro-RO" sz="1900" b="1" strike="noStrike" spc="-1">
                <a:solidFill>
                  <a:srgbClr val="000000"/>
                </a:solidFill>
                <a:latin typeface="Times New Roman"/>
                <a:ea typeface="Microsoft YaHei"/>
              </a:rPr>
              <a:t>Nr. petiții redirecționate </a:t>
            </a:r>
            <a:r>
              <a:rPr lang="ro-RO" sz="1800" b="1" strike="noStrike" spc="-1">
                <a:solidFill>
                  <a:srgbClr val="000000"/>
                </a:solidFill>
                <a:latin typeface="Times New Roman"/>
                <a:ea typeface="Microsoft YaHei"/>
              </a:rPr>
              <a:t>–</a:t>
            </a:r>
            <a:r>
              <a:rPr lang="ro-RO" sz="1900" b="1" strike="noStrike" spc="-1">
                <a:solidFill>
                  <a:srgbClr val="000000"/>
                </a:solidFill>
                <a:latin typeface="Times New Roman"/>
                <a:ea typeface="Microsoft YaHei"/>
              </a:rPr>
              <a:t> 31</a:t>
            </a:r>
            <a:endParaRPr lang="ro-RO" sz="1900" b="0" strike="noStrike" spc="-1">
              <a:solidFill>
                <a:srgbClr val="000000"/>
              </a:solidFill>
              <a:latin typeface="Arial"/>
            </a:endParaRPr>
          </a:p>
          <a:p>
            <a:pPr marL="351360" indent="0">
              <a:lnSpc>
                <a:spcPct val="100000"/>
              </a:lnSpc>
              <a:spcBef>
                <a:spcPts val="360"/>
              </a:spcBef>
              <a:buNone/>
              <a:tabLst>
                <a:tab pos="0" algn="l"/>
              </a:tabLst>
            </a:pPr>
            <a:endParaRPr lang="ro-RO" sz="1800" b="0" strike="noStrike" spc="-1">
              <a:solidFill>
                <a:srgbClr val="000000"/>
              </a:solidFill>
              <a:latin typeface="Arial"/>
            </a:endParaRPr>
          </a:p>
          <a:p>
            <a:pPr marL="351360" indent="0">
              <a:lnSpc>
                <a:spcPct val="100000"/>
              </a:lnSpc>
              <a:spcBef>
                <a:spcPts val="380"/>
              </a:spcBef>
              <a:buNone/>
              <a:tabLst>
                <a:tab pos="0" algn="l"/>
              </a:tabLst>
            </a:pPr>
            <a:r>
              <a:rPr lang="ro-RO" sz="1900" b="1" strike="noStrike" spc="-1">
                <a:solidFill>
                  <a:srgbClr val="000000"/>
                </a:solidFill>
                <a:latin typeface="Times New Roman"/>
                <a:ea typeface="Microsoft YaHei"/>
              </a:rPr>
              <a:t>Probleme semnalate :</a:t>
            </a:r>
            <a:endParaRPr lang="ro-RO" sz="1900" b="0" strike="noStrike" spc="-1">
              <a:solidFill>
                <a:srgbClr val="000000"/>
              </a:solidFill>
              <a:latin typeface="Arial"/>
            </a:endParaRPr>
          </a:p>
          <a:p>
            <a:pPr marL="351360" indent="0">
              <a:lnSpc>
                <a:spcPct val="100000"/>
              </a:lnSpc>
              <a:spcBef>
                <a:spcPts val="439"/>
              </a:spcBef>
              <a:buNone/>
              <a:tabLst>
                <a:tab pos="0" algn="l"/>
              </a:tabLst>
            </a:pPr>
            <a:endParaRPr lang="ro-RO" sz="22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neacordare drepturi salariale – 114</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neplată ore suplimentare – 26</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neplată concediul de odihnă neefectuat – 51</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muncă nedeclarată – 32</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program de lucru, timp de muncă/timp odihnă – 36</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neeliberare adeverință vechime, extras REVISAL – 57</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desfacere abuzivă C.I.M. – 14</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condiții de muncă – 13</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rețineri salariale – 6</a:t>
            </a:r>
            <a:endParaRPr lang="ro-RO" sz="1800" b="0" strike="noStrike" spc="-1">
              <a:solidFill>
                <a:srgbClr val="000000"/>
              </a:solidFill>
              <a:latin typeface="Arial"/>
            </a:endParaRPr>
          </a:p>
          <a:p>
            <a:pPr marL="351360" indent="-351360" algn="just">
              <a:lnSpc>
                <a:spcPct val="100000"/>
              </a:lnSpc>
              <a:spcBef>
                <a:spcPts val="360"/>
              </a:spcBef>
              <a:buClr>
                <a:srgbClr val="000000"/>
              </a:buClr>
              <a:buFont typeface="Wingdings" charset="2"/>
              <a:buChar char=""/>
              <a:tabLst>
                <a:tab pos="0" algn="l"/>
              </a:tabLst>
            </a:pPr>
            <a:r>
              <a:rPr lang="ro-RO" sz="1800" b="1" strike="noStrike" spc="-1">
                <a:solidFill>
                  <a:srgbClr val="000000"/>
                </a:solidFill>
                <a:latin typeface="Times New Roman"/>
                <a:ea typeface="Microsoft YaHei"/>
              </a:rPr>
              <a:t> echipamente protecție – 10</a:t>
            </a:r>
            <a:endParaRPr lang="ro-RO" sz="1800" b="0" strike="noStrike" spc="-1">
              <a:solidFill>
                <a:srgbClr val="000000"/>
              </a:solidFill>
              <a:latin typeface="Arial"/>
            </a:endParaRPr>
          </a:p>
          <a:p>
            <a:pPr indent="0" algn="ctr">
              <a:lnSpc>
                <a:spcPct val="100000"/>
              </a:lnSpc>
              <a:spcBef>
                <a:spcPts val="360"/>
              </a:spcBef>
              <a:buNone/>
              <a:tabLst>
                <a:tab pos="0" algn="l"/>
              </a:tabLst>
            </a:pPr>
            <a:endParaRPr lang="ro-RO" sz="1800" b="0" strike="noStrike" spc="-1">
              <a:solidFill>
                <a:srgbClr val="000000"/>
              </a:solidFill>
              <a:latin typeface="Arial"/>
            </a:endParaRPr>
          </a:p>
          <a:p>
            <a:pPr marL="351360" indent="0">
              <a:lnSpc>
                <a:spcPct val="100000"/>
              </a:lnSpc>
              <a:spcBef>
                <a:spcPts val="380"/>
              </a:spcBef>
              <a:buNone/>
              <a:tabLst>
                <a:tab pos="0" algn="l"/>
              </a:tabLst>
            </a:pPr>
            <a:endParaRPr lang="ro-RO" sz="1800" b="0" strike="noStrike" spc="-1">
              <a:solidFill>
                <a:srgbClr val="000000"/>
              </a:solidFill>
              <a:latin typeface="Arial"/>
            </a:endParaRPr>
          </a:p>
          <a:p>
            <a:pPr marL="351360" indent="0">
              <a:lnSpc>
                <a:spcPct val="100000"/>
              </a:lnSpc>
              <a:spcBef>
                <a:spcPts val="360"/>
              </a:spcBef>
              <a:buNone/>
              <a:tabLst>
                <a:tab pos="0" algn="l"/>
              </a:tabLst>
            </a:pPr>
            <a:endParaRPr lang="ro-RO" sz="1800" b="0" strike="noStrike" spc="-1">
              <a:solidFill>
                <a:srgbClr val="000000"/>
              </a:solidFill>
              <a:latin typeface="Arial"/>
            </a:endParaRPr>
          </a:p>
          <a:p>
            <a:pPr marL="351360" indent="0" algn="ctr">
              <a:lnSpc>
                <a:spcPct val="100000"/>
              </a:lnSpc>
              <a:spcBef>
                <a:spcPts val="360"/>
              </a:spcBef>
              <a:buNone/>
              <a:tabLst>
                <a:tab pos="0" algn="l"/>
              </a:tabLst>
            </a:pPr>
            <a:endParaRPr lang="ro-RO" sz="1800" b="0" strike="noStrike" spc="-1">
              <a:solidFill>
                <a:srgbClr val="000000"/>
              </a:solidFill>
              <a:latin typeface="Arial"/>
            </a:endParaRPr>
          </a:p>
        </p:txBody>
      </p:sp>
      <p:pic>
        <p:nvPicPr>
          <p:cNvPr id="225" name="Imagine 224"/>
          <p:cNvPicPr/>
          <p:nvPr/>
        </p:nvPicPr>
        <p:blipFill>
          <a:blip r:embed="rId2" cstate="print"/>
          <a:stretch/>
        </p:blipFill>
        <p:spPr>
          <a:xfrm>
            <a:off x="0" y="2650320"/>
            <a:ext cx="898560" cy="768240"/>
          </a:xfrm>
          <a:prstGeom prst="rect">
            <a:avLst/>
          </a:prstGeom>
          <a:ln w="0">
            <a:noFill/>
          </a:ln>
        </p:spPr>
      </p:pic>
      <p:pic>
        <p:nvPicPr>
          <p:cNvPr id="226" name="Imagine 225"/>
          <p:cNvPicPr/>
          <p:nvPr/>
        </p:nvPicPr>
        <p:blipFill>
          <a:blip r:embed="rId3" cstate="print"/>
          <a:stretch/>
        </p:blipFill>
        <p:spPr>
          <a:xfrm>
            <a:off x="6480000" y="1161000"/>
            <a:ext cx="2257560" cy="1897560"/>
          </a:xfrm>
          <a:prstGeom prst="rect">
            <a:avLst/>
          </a:prstGeom>
          <a:ln w="0">
            <a:noFill/>
          </a:ln>
        </p:spPr>
      </p:pic>
      <p:sp>
        <p:nvSpPr>
          <p:cNvPr id="4" name="PlaceHolder 3"/>
          <p:cNvSpPr>
            <a:spLocks noGrp="1"/>
          </p:cNvSpPr>
          <p:nvPr>
            <p:ph type="sldNum" idx="5"/>
          </p:nvPr>
        </p:nvSpPr>
        <p:spPr/>
        <p:txBody>
          <a:bodyPr/>
          <a:lstStyle/>
          <a:p>
            <a:fld id="{5D9BC784-E73A-4C5D-B5AC-FDFB9BF3AD7A}" type="slidenum">
              <a:rPr/>
              <a:pPr/>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4680"/>
            <a:ext cx="8225640" cy="136440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sz="2800" dirty="0"/>
              <a:t/>
            </a:r>
            <a:br>
              <a:rPr sz="2800" dirty="0"/>
            </a:br>
            <a:r>
              <a:rPr lang="ro-RO" sz="2400" b="1" strike="noStrike" spc="-1" dirty="0">
                <a:solidFill>
                  <a:srgbClr val="000000"/>
                </a:solidFill>
                <a:latin typeface="Times New Roman"/>
              </a:rPr>
              <a:t>Situația  activității de control  în cadrul</a:t>
            </a:r>
            <a:r>
              <a:rPr sz="2400" dirty="0"/>
              <a:t/>
            </a:r>
            <a:br>
              <a:rPr sz="2400" dirty="0"/>
            </a:br>
            <a:r>
              <a:rPr lang="ro-RO" sz="2400" b="1" strike="noStrike" spc="-1" dirty="0">
                <a:solidFill>
                  <a:srgbClr val="000000"/>
                </a:solidFill>
                <a:latin typeface="Times New Roman"/>
              </a:rPr>
              <a:t> Compartimentelor Control Relații de Muncă și Control Muncă Nedeclarată </a:t>
            </a:r>
            <a:r>
              <a:rPr sz="2400" dirty="0"/>
              <a:t/>
            </a:r>
            <a:br>
              <a:rPr sz="2400" dirty="0"/>
            </a:br>
            <a:endParaRPr lang="ro-RO" sz="2400" b="0" strike="noStrike" spc="-1" dirty="0">
              <a:solidFill>
                <a:srgbClr val="000000"/>
              </a:solidFill>
              <a:latin typeface="Arial"/>
            </a:endParaRPr>
          </a:p>
        </p:txBody>
      </p:sp>
      <p:sp>
        <p:nvSpPr>
          <p:cNvPr id="175" name="PlaceHolder 2"/>
          <p:cNvSpPr>
            <a:spLocks noGrp="1"/>
          </p:cNvSpPr>
          <p:nvPr>
            <p:ph/>
          </p:nvPr>
        </p:nvSpPr>
        <p:spPr>
          <a:xfrm>
            <a:off x="457200" y="2133000"/>
            <a:ext cx="8225640" cy="3989520"/>
          </a:xfrm>
          <a:prstGeom prst="rect">
            <a:avLst/>
          </a:prstGeom>
          <a:noFill/>
          <a:ln w="0">
            <a:noFill/>
          </a:ln>
        </p:spPr>
        <p:txBody>
          <a:bodyPr lIns="90000" tIns="45000" rIns="90000" bIns="45000" anchor="t">
            <a:normAutofit/>
          </a:bodyPr>
          <a:lstStyle/>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total controale efectuate – 807</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controale de fond – 350</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controale legi speciale – 47</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persoane intervievate  – 655</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angajatori sancționați – 70</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total sancțiuni contravenționale aplicate – 79</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amenzi – 54</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avertismente – 25</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Valoare amenzi aplicate – 891.800 Lei</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măsuri dispuse – 740</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măsuri verificate – 396</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PVCSC transmise spre executare la ANAF – 37</a:t>
            </a:r>
            <a:endParaRPr lang="ro-RO" sz="1600" b="0" strike="noStrike" spc="-1" dirty="0">
              <a:solidFill>
                <a:srgbClr val="000000"/>
              </a:solidFill>
              <a:latin typeface="Arial"/>
            </a:endParaRPr>
          </a:p>
        </p:txBody>
      </p:sp>
      <p:pic>
        <p:nvPicPr>
          <p:cNvPr id="176" name="Imagine 175"/>
          <p:cNvPicPr/>
          <p:nvPr/>
        </p:nvPicPr>
        <p:blipFill>
          <a:blip r:embed="rId2" cstate="print"/>
          <a:stretch/>
        </p:blipFill>
        <p:spPr>
          <a:xfrm>
            <a:off x="6840000" y="4500000"/>
            <a:ext cx="1977840" cy="1617840"/>
          </a:xfrm>
          <a:prstGeom prst="rect">
            <a:avLst/>
          </a:prstGeom>
          <a:ln w="0">
            <a:noFill/>
          </a:ln>
        </p:spPr>
      </p:pic>
      <p:pic>
        <p:nvPicPr>
          <p:cNvPr id="177" name="Imagine 176"/>
          <p:cNvPicPr/>
          <p:nvPr/>
        </p:nvPicPr>
        <p:blipFill>
          <a:blip r:embed="rId3" cstate="print"/>
          <a:stretch/>
        </p:blipFill>
        <p:spPr>
          <a:xfrm>
            <a:off x="6840000" y="2880000"/>
            <a:ext cx="1977840" cy="1617840"/>
          </a:xfrm>
          <a:prstGeom prst="rect">
            <a:avLst/>
          </a:prstGeom>
          <a:ln w="0">
            <a:noFill/>
          </a:ln>
        </p:spPr>
      </p:pic>
      <p:sp>
        <p:nvSpPr>
          <p:cNvPr id="4" name="PlaceHolder 3"/>
          <p:cNvSpPr>
            <a:spLocks noGrp="1"/>
          </p:cNvSpPr>
          <p:nvPr>
            <p:ph type="sldNum" idx="5"/>
          </p:nvPr>
        </p:nvSpPr>
        <p:spPr/>
        <p:txBody>
          <a:bodyPr/>
          <a:lstStyle/>
          <a:p>
            <a:fld id="{75B0769D-9E17-4576-B997-4C636CCA15E5}" type="slidenum">
              <a:rPr/>
              <a:pPr/>
              <a:t>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4680"/>
            <a:ext cx="8225640" cy="1139040"/>
          </a:xfrm>
          <a:prstGeom prst="rect">
            <a:avLst/>
          </a:prstGeom>
          <a:noFill/>
          <a:ln w="0">
            <a:noFill/>
          </a:ln>
        </p:spPr>
        <p:txBody>
          <a:bodyPr lIns="90000" tIns="45000" rIns="90000" bIns="45000" anchor="ctr">
            <a:noAutofit/>
          </a:bodyPr>
          <a:lstStyle/>
          <a:p>
            <a:pPr indent="0" algn="ctr">
              <a:lnSpc>
                <a:spcPct val="100000"/>
              </a:lnSpc>
              <a:buNone/>
              <a:tabLst>
                <a:tab pos="0" algn="l"/>
              </a:tabLst>
            </a:pPr>
            <a:r>
              <a:rPr lang="ro-RO" sz="2400" b="1" strike="noStrike" spc="-1" dirty="0">
                <a:solidFill>
                  <a:srgbClr val="000000"/>
                </a:solidFill>
                <a:latin typeface="Times New Roman"/>
              </a:rPr>
              <a:t>Activitatea Compartimentului Contracte Colective de Muncă și Monitorizare Relații de Muncă</a:t>
            </a:r>
            <a:r>
              <a:rPr sz="2400" dirty="0"/>
              <a:t/>
            </a:r>
            <a:br>
              <a:rPr sz="2400" dirty="0"/>
            </a:br>
            <a:endParaRPr lang="ro-RO" sz="2400" b="0" strike="noStrike" spc="-1" dirty="0">
              <a:solidFill>
                <a:srgbClr val="000000"/>
              </a:solidFill>
              <a:latin typeface="Arial"/>
            </a:endParaRPr>
          </a:p>
        </p:txBody>
      </p:sp>
      <p:sp>
        <p:nvSpPr>
          <p:cNvPr id="179" name="PlaceHolder 2"/>
          <p:cNvSpPr>
            <a:spLocks noGrp="1"/>
          </p:cNvSpPr>
          <p:nvPr>
            <p:ph/>
          </p:nvPr>
        </p:nvSpPr>
        <p:spPr>
          <a:xfrm>
            <a:off x="477312" y="1700808"/>
            <a:ext cx="8205528" cy="4959744"/>
          </a:xfrm>
          <a:prstGeom prst="rect">
            <a:avLst/>
          </a:prstGeom>
          <a:noFill/>
          <a:ln w="0">
            <a:noFill/>
          </a:ln>
        </p:spPr>
        <p:txBody>
          <a:bodyPr lIns="90000" tIns="45000" rIns="90000" bIns="45000" anchor="t">
            <a:noAutofit/>
          </a:bodyPr>
          <a:lstStyle/>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rPr>
              <a:t>Nr. angajatori activi la nivelul județului Botoșani la 31 august 2023 – 8.300</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rPr>
              <a:t>Nr. salariați activi la 31 august 2023 – 57.393</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rPr>
              <a:t>Nr. CIM active – 65.033 din care 61149 pe durată nedeterminată și 3.884 pe durată determinată</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certificate/adeverințe eliberate în baza documentelor existente în arhiva ITM – 94</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certificate/rapoarte eliberate din baza de date gestionată de IM – 17.742</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registre electronice ale salariaților preluate la sediul ITM – 1.815</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parole eliberate pentru transmiterea registrului electronic al salariaților – 571</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notificări privind încheierea contractului de prestări servicii – 122</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interogări bază de date în conformitate cu prevederile Legii 416/2001 – 15.179</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Total carnete de muncă aflate în evidență la data de 31.08.2023 – 9.923</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Număr carnete de muncă eliberate în primele 8 luni ale anului 2023 – 149</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Situația privind persoanele mediate și angajate în străinătate de agenții de plasare în perioada ianuarie - august 2023</a:t>
            </a:r>
            <a:r>
              <a:rPr lang="ro-RO" sz="1600" b="0" strike="noStrike" spc="-1" dirty="0">
                <a:solidFill>
                  <a:srgbClr val="000000"/>
                </a:solidFill>
                <a:latin typeface="Times New Roman"/>
                <a:ea typeface="Microsoft YaHei"/>
              </a:rPr>
              <a:t> – </a:t>
            </a:r>
            <a:r>
              <a:rPr lang="ro-RO" sz="1600" b="1" strike="noStrike" spc="-1" dirty="0">
                <a:solidFill>
                  <a:srgbClr val="000000"/>
                </a:solidFill>
                <a:latin typeface="Times New Roman"/>
                <a:ea typeface="Microsoft YaHei"/>
              </a:rPr>
              <a:t>301</a:t>
            </a:r>
            <a:r>
              <a:rPr lang="ro-RO" sz="1600" b="0" strike="noStrike" spc="-1" dirty="0">
                <a:solidFill>
                  <a:srgbClr val="000000"/>
                </a:solidFill>
                <a:latin typeface="Times New Roman"/>
                <a:ea typeface="Microsoft YaHei"/>
              </a:rPr>
              <a:t> </a:t>
            </a:r>
            <a:r>
              <a:rPr lang="ro-RO" sz="1600" b="1" strike="noStrike" spc="-1" dirty="0">
                <a:solidFill>
                  <a:srgbClr val="000000"/>
                </a:solidFill>
                <a:latin typeface="Times New Roman"/>
                <a:ea typeface="Microsoft YaHei"/>
              </a:rPr>
              <a:t>(246 femei și 55 de bărbați)</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CCM  înregistrate – 36</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acte adiționale înregistrate – 10</a:t>
            </a:r>
            <a:endParaRPr lang="ro-RO" sz="1600" b="0" strike="noStrike" spc="-1" dirty="0">
              <a:solidFill>
                <a:srgbClr val="000000"/>
              </a:solidFill>
              <a:latin typeface="Arial"/>
            </a:endParaRPr>
          </a:p>
          <a:p>
            <a:pPr marL="343080" indent="-343080">
              <a:lnSpc>
                <a:spcPct val="100000"/>
              </a:lnSpc>
              <a:spcBef>
                <a:spcPts val="320"/>
              </a:spcBef>
              <a:buClr>
                <a:srgbClr val="000000"/>
              </a:buClr>
              <a:buFont typeface="Wingdings" charset="2"/>
              <a:buChar char=""/>
            </a:pPr>
            <a:r>
              <a:rPr lang="ro-RO" sz="1600" b="1" strike="noStrike" spc="-1" dirty="0">
                <a:solidFill>
                  <a:srgbClr val="000000"/>
                </a:solidFill>
                <a:latin typeface="Times New Roman"/>
                <a:ea typeface="Microsoft YaHei"/>
              </a:rPr>
              <a:t>Nr. CCM active – 111</a:t>
            </a:r>
            <a:endParaRPr lang="ro-RO" sz="1600" b="0" strike="noStrike" spc="-1" dirty="0">
              <a:solidFill>
                <a:srgbClr val="000000"/>
              </a:solidFill>
              <a:latin typeface="Arial"/>
            </a:endParaRPr>
          </a:p>
          <a:p>
            <a:pPr indent="0">
              <a:lnSpc>
                <a:spcPct val="100000"/>
              </a:lnSpc>
              <a:spcBef>
                <a:spcPts val="360"/>
              </a:spcBef>
              <a:buNone/>
              <a:tabLst>
                <a:tab pos="0" algn="l"/>
              </a:tabLst>
            </a:pPr>
            <a:endParaRPr lang="ro-RO" sz="1800" b="0" strike="noStrike" spc="-1" dirty="0">
              <a:solidFill>
                <a:srgbClr val="000000"/>
              </a:solidFill>
              <a:latin typeface="Arial"/>
            </a:endParaRPr>
          </a:p>
          <a:p>
            <a:pPr indent="0">
              <a:lnSpc>
                <a:spcPct val="100000"/>
              </a:lnSpc>
              <a:spcBef>
                <a:spcPts val="360"/>
              </a:spcBef>
              <a:buNone/>
              <a:tabLst>
                <a:tab pos="0" algn="l"/>
              </a:tabLst>
            </a:pPr>
            <a:endParaRPr lang="ro-RO" sz="1800" b="0" strike="noStrike" spc="-1" dirty="0">
              <a:solidFill>
                <a:srgbClr val="000000"/>
              </a:solidFill>
              <a:latin typeface="Arial"/>
            </a:endParaRPr>
          </a:p>
        </p:txBody>
      </p:sp>
      <p:sp>
        <p:nvSpPr>
          <p:cNvPr id="4" name="PlaceHolder 3"/>
          <p:cNvSpPr>
            <a:spLocks noGrp="1"/>
          </p:cNvSpPr>
          <p:nvPr>
            <p:ph type="sldNum" idx="5"/>
          </p:nvPr>
        </p:nvSpPr>
        <p:spPr/>
        <p:txBody>
          <a:bodyPr/>
          <a:lstStyle/>
          <a:p>
            <a:fld id="{D4530418-7890-48DA-B0B4-DCEAC79B6385}" type="slidenum">
              <a:rPr/>
              <a:pPr/>
              <a:t>3</a:t>
            </a:fld>
            <a:endParaRPr/>
          </a:p>
        </p:txBody>
      </p:sp>
      <p:pic>
        <p:nvPicPr>
          <p:cNvPr id="102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3182649" cy="504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Dreptunghi 2"/>
          <p:cNvSpPr/>
          <p:nvPr/>
        </p:nvSpPr>
        <p:spPr>
          <a:xfrm>
            <a:off x="428760" y="357120"/>
            <a:ext cx="828288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400" b="1" strike="noStrike" spc="-1" dirty="0" err="1">
                <a:solidFill>
                  <a:srgbClr val="000000"/>
                </a:solidFill>
                <a:latin typeface="Times New Roman"/>
                <a:ea typeface="DejaVu Sans"/>
              </a:rPr>
              <a:t>Situa</a:t>
            </a:r>
            <a:r>
              <a:rPr lang="ro-RO" sz="2400" b="1" strike="noStrike" spc="-1" dirty="0">
                <a:solidFill>
                  <a:srgbClr val="000000"/>
                </a:solidFill>
                <a:latin typeface="Times New Roman"/>
                <a:ea typeface="DejaVu Sans"/>
              </a:rPr>
              <a:t>ț</a:t>
            </a:r>
            <a:r>
              <a:rPr lang="en-US" sz="2400" b="1" strike="noStrike" spc="-1" dirty="0" err="1">
                <a:solidFill>
                  <a:srgbClr val="000000"/>
                </a:solidFill>
                <a:latin typeface="Times New Roman"/>
                <a:ea typeface="DejaVu Sans"/>
              </a:rPr>
              <a:t>ia</a:t>
            </a:r>
            <a:r>
              <a:rPr lang="en-US" sz="2400" b="1" strike="noStrike" spc="-1" dirty="0">
                <a:solidFill>
                  <a:srgbClr val="000000"/>
                </a:solidFill>
                <a:latin typeface="Times New Roman"/>
                <a:ea typeface="DejaVu Sans"/>
              </a:rPr>
              <a:t> </a:t>
            </a:r>
            <a:r>
              <a:rPr lang="ro-RO" sz="2400" b="1" strike="noStrike" spc="-1" dirty="0">
                <a:solidFill>
                  <a:srgbClr val="000000"/>
                </a:solidFill>
                <a:latin typeface="Times New Roman"/>
                <a:ea typeface="DejaVu Sans"/>
              </a:rPr>
              <a:t>controalelor efectuate în vederea </a:t>
            </a:r>
            <a:endParaRPr lang="ro-RO" sz="2400" b="0" strike="noStrike" spc="-1" dirty="0">
              <a:solidFill>
                <a:srgbClr val="000000"/>
              </a:solidFill>
              <a:latin typeface="Arial"/>
            </a:endParaRPr>
          </a:p>
          <a:p>
            <a:pPr algn="ctr">
              <a:lnSpc>
                <a:spcPct val="100000"/>
              </a:lnSpc>
            </a:pPr>
            <a:r>
              <a:rPr lang="ro-RO" sz="2400" b="1" strike="noStrike" spc="-1" dirty="0">
                <a:solidFill>
                  <a:srgbClr val="000000"/>
                </a:solidFill>
                <a:latin typeface="Times New Roman"/>
                <a:ea typeface="DejaVu Sans"/>
              </a:rPr>
              <a:t>identificării și combaterii muncii nedeclarate</a:t>
            </a:r>
            <a:endParaRPr lang="ro-RO" sz="2400" b="0" strike="noStrike" spc="-1" dirty="0">
              <a:solidFill>
                <a:srgbClr val="000000"/>
              </a:solidFill>
              <a:latin typeface="Arial"/>
            </a:endParaRPr>
          </a:p>
        </p:txBody>
      </p:sp>
      <p:sp>
        <p:nvSpPr>
          <p:cNvPr id="181" name="Rectangle 1"/>
          <p:cNvSpPr/>
          <p:nvPr/>
        </p:nvSpPr>
        <p:spPr>
          <a:xfrm rot="10800000" flipV="1">
            <a:off x="432720" y="1108440"/>
            <a:ext cx="8354160" cy="70315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marL="457200">
              <a:lnSpc>
                <a:spcPct val="100000"/>
              </a:lnSpc>
            </a:pPr>
            <a:endParaRPr lang="ro-RO" sz="2000" b="0" strike="noStrike" spc="-1" dirty="0">
              <a:solidFill>
                <a:srgbClr val="000000"/>
              </a:solidFill>
              <a:latin typeface="Arial"/>
            </a:endParaRPr>
          </a:p>
          <a:p>
            <a:pPr marL="457200">
              <a:lnSpc>
                <a:spcPct val="100000"/>
              </a:lnSpc>
            </a:pPr>
            <a:endParaRPr lang="ro-RO" sz="2000" b="0" strike="noStrike" spc="-1" dirty="0">
              <a:solidFill>
                <a:srgbClr val="000000"/>
              </a:solidFill>
              <a:latin typeface="Arial"/>
            </a:endParaRPr>
          </a:p>
          <a:p>
            <a:pPr marL="457200">
              <a:lnSpc>
                <a:spcPct val="100000"/>
              </a:lnSpc>
            </a:pPr>
            <a:endParaRPr lang="ro-RO" sz="2000" b="0" strike="noStrike" spc="-1" dirty="0">
              <a:solidFill>
                <a:srgbClr val="000000"/>
              </a:solidFill>
              <a:latin typeface="Arial"/>
            </a:endParaRPr>
          </a:p>
          <a:p>
            <a:pPr marL="457200">
              <a:lnSpc>
                <a:spcPct val="100000"/>
              </a:lnSpc>
            </a:pPr>
            <a:endParaRPr lang="ro-RO" sz="2000" b="0" strike="noStrike" spc="-1" dirty="0">
              <a:solidFill>
                <a:srgbClr val="000000"/>
              </a:solidFill>
              <a:latin typeface="Arial"/>
            </a:endParaRPr>
          </a:p>
          <a:p>
            <a:pPr marL="457200" indent="-216000">
              <a:lnSpc>
                <a:spcPct val="150000"/>
              </a:lnSpc>
              <a:buClr>
                <a:srgbClr val="000000"/>
              </a:buClr>
              <a:buFont typeface="Wingdings" charset="2"/>
              <a:buChar char=""/>
            </a:pPr>
            <a:r>
              <a:rPr lang="en-US" sz="1600" b="1" strike="noStrike" spc="-1" dirty="0">
                <a:solidFill>
                  <a:srgbClr val="000000"/>
                </a:solidFill>
                <a:latin typeface="Times New Roman"/>
                <a:ea typeface="Calibri"/>
              </a:rPr>
              <a:t>Nr.</a:t>
            </a:r>
            <a:r>
              <a:rPr lang="ro-RO" sz="1600" b="1" strike="noStrike" spc="-1" dirty="0">
                <a:solidFill>
                  <a:srgbClr val="000000"/>
                </a:solidFill>
                <a:latin typeface="Times New Roman"/>
                <a:ea typeface="Calibri"/>
              </a:rPr>
              <a:t> controale efectuate – 804</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angajatori sancționați pe muncă nedeclarată – 31 </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persoane depistate prestând activitate pentru muncă nedeclarată – 52</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sancțiuni contravenționale aplicate angajatorilor – 32</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amenzi aplicate – 31</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avertismente scrise – 1</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Valoare amenzi aplicate pentru muncă nedeclarată – 960.000 lei</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C.I.M. încheiate și înregistrate în REVISAL pentru persoanele depistate că lucrau fără forme legale – 24</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măsuri dispuse – 30</a:t>
            </a:r>
            <a:endParaRPr lang="ro-RO" sz="1600" b="0" strike="noStrike" spc="-1" dirty="0">
              <a:solidFill>
                <a:srgbClr val="000000"/>
              </a:solidFill>
              <a:latin typeface="Arial"/>
            </a:endParaRPr>
          </a:p>
          <a:p>
            <a:pPr marL="457200" indent="-216000">
              <a:lnSpc>
                <a:spcPct val="150000"/>
              </a:lnSpc>
              <a:buClr>
                <a:srgbClr val="000000"/>
              </a:buClr>
              <a:buFont typeface="Wingdings" charset="2"/>
              <a:buChar char=""/>
            </a:pPr>
            <a:r>
              <a:rPr lang="ro-RO" sz="1600" b="1" strike="noStrike" spc="-1" dirty="0">
                <a:solidFill>
                  <a:srgbClr val="000000"/>
                </a:solidFill>
                <a:latin typeface="Times New Roman"/>
                <a:ea typeface="Calibri"/>
              </a:rPr>
              <a:t>Nr. măsuri realizate – 13</a:t>
            </a:r>
            <a:endParaRPr lang="ro-RO" sz="1600" b="0" strike="noStrike" spc="-1" dirty="0">
              <a:solidFill>
                <a:srgbClr val="000000"/>
              </a:solidFill>
              <a:latin typeface="Arial"/>
            </a:endParaRPr>
          </a:p>
          <a:p>
            <a:pPr marL="457200">
              <a:lnSpc>
                <a:spcPct val="100000"/>
              </a:lnSpc>
            </a:pPr>
            <a:endParaRPr lang="ro-RO" sz="2000" b="0" strike="noStrike" spc="-1" dirty="0">
              <a:solidFill>
                <a:srgbClr val="000000"/>
              </a:solidFill>
              <a:latin typeface="Arial"/>
            </a:endParaRPr>
          </a:p>
          <a:p>
            <a:pPr marL="457200">
              <a:lnSpc>
                <a:spcPct val="100000"/>
              </a:lnSpc>
              <a:tabLst>
                <a:tab pos="0" algn="l"/>
              </a:tabLst>
            </a:pPr>
            <a:endParaRPr lang="ro-RO" sz="2000" b="0" strike="noStrike" spc="-1" dirty="0">
              <a:solidFill>
                <a:srgbClr val="000000"/>
              </a:solidFill>
              <a:latin typeface="Arial"/>
            </a:endParaRPr>
          </a:p>
          <a:p>
            <a:pPr marL="457200">
              <a:lnSpc>
                <a:spcPct val="100000"/>
              </a:lnSpc>
              <a:tabLst>
                <a:tab pos="0" algn="l"/>
              </a:tabLst>
            </a:pPr>
            <a:r>
              <a:rPr lang="en-US" sz="2400" b="1" strike="noStrike" spc="-1" dirty="0">
                <a:solidFill>
                  <a:srgbClr val="FF0000"/>
                </a:solidFill>
                <a:latin typeface="Times New Roman"/>
                <a:ea typeface="Calibri"/>
              </a:rPr>
              <a:t>	</a:t>
            </a:r>
            <a:endParaRPr lang="ro-RO" sz="2400" b="0" strike="noStrike" spc="-1" dirty="0">
              <a:solidFill>
                <a:srgbClr val="000000"/>
              </a:solidFill>
              <a:latin typeface="Arial"/>
            </a:endParaRPr>
          </a:p>
          <a:p>
            <a:pPr marL="457200">
              <a:lnSpc>
                <a:spcPct val="100000"/>
              </a:lnSpc>
              <a:tabLst>
                <a:tab pos="0" algn="l"/>
              </a:tabLst>
            </a:pPr>
            <a:endParaRPr lang="ro-RO" sz="2400" b="0" strike="noStrike" spc="-1" dirty="0">
              <a:solidFill>
                <a:srgbClr val="000000"/>
              </a:solidFill>
              <a:latin typeface="Arial"/>
            </a:endParaRPr>
          </a:p>
          <a:p>
            <a:pPr marL="457200">
              <a:lnSpc>
                <a:spcPct val="100000"/>
              </a:lnSpc>
              <a:tabLst>
                <a:tab pos="0" algn="l"/>
              </a:tabLst>
            </a:pPr>
            <a:endParaRPr lang="ro-RO" sz="2400" b="0" strike="noStrike" spc="-1" dirty="0">
              <a:solidFill>
                <a:srgbClr val="000000"/>
              </a:solidFill>
              <a:latin typeface="Arial"/>
            </a:endParaRPr>
          </a:p>
        </p:txBody>
      </p:sp>
      <p:sp>
        <p:nvSpPr>
          <p:cNvPr id="182" name="Rectangle 4"/>
          <p:cNvSpPr/>
          <p:nvPr/>
        </p:nvSpPr>
        <p:spPr>
          <a:xfrm>
            <a:off x="142920" y="5502960"/>
            <a:ext cx="8282880" cy="2718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tabLst>
                <a:tab pos="0" algn="l"/>
              </a:tabLst>
            </a:pPr>
            <a:r>
              <a:rPr lang="en-US" sz="1200" b="1" strike="noStrike" spc="-1">
                <a:solidFill>
                  <a:srgbClr val="000000"/>
                </a:solidFill>
                <a:latin typeface="Times New Roman"/>
                <a:ea typeface="Calibri"/>
              </a:rPr>
              <a:t>	</a:t>
            </a:r>
            <a:endParaRPr lang="ro-RO" sz="1200" b="0" strike="noStrike" spc="-1">
              <a:solidFill>
                <a:srgbClr val="000000"/>
              </a:solidFill>
              <a:latin typeface="Arial"/>
            </a:endParaRPr>
          </a:p>
        </p:txBody>
      </p:sp>
      <p:pic>
        <p:nvPicPr>
          <p:cNvPr id="183" name="Picture 5" descr="C:\Users\daniela.lozneanu\Desktop\banner3.png"/>
          <p:cNvPicPr/>
          <p:nvPr/>
        </p:nvPicPr>
        <p:blipFill>
          <a:blip r:embed="rId2" cstate="print"/>
          <a:stretch/>
        </p:blipFill>
        <p:spPr>
          <a:xfrm>
            <a:off x="1655640" y="1311120"/>
            <a:ext cx="5828760" cy="673560"/>
          </a:xfrm>
          <a:prstGeom prst="rect">
            <a:avLst/>
          </a:prstGeom>
          <a:ln w="0">
            <a:noFill/>
          </a:ln>
        </p:spPr>
      </p:pic>
      <p:sp>
        <p:nvSpPr>
          <p:cNvPr id="2" name="PlaceHolder 1"/>
          <p:cNvSpPr>
            <a:spLocks noGrp="1"/>
          </p:cNvSpPr>
          <p:nvPr>
            <p:ph type="sldNum" idx="8"/>
          </p:nvPr>
        </p:nvSpPr>
        <p:spPr/>
        <p:txBody>
          <a:bodyPr/>
          <a:lstStyle/>
          <a:p>
            <a:fld id="{57F754E8-18EF-492D-A0EE-5F7992E70DB9}" type="slidenum">
              <a:rPr/>
              <a:pPr/>
              <a:t>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 name="PlaceHolder 1"/>
          <p:cNvSpPr>
            <a:spLocks noGrp="1"/>
          </p:cNvSpPr>
          <p:nvPr>
            <p:ph type="title"/>
          </p:nvPr>
        </p:nvSpPr>
        <p:spPr>
          <a:xfrm>
            <a:off x="142920" y="404640"/>
            <a:ext cx="8782920" cy="878068"/>
          </a:xfrm>
          <a:prstGeom prst="rect">
            <a:avLst/>
          </a:prstGeom>
          <a:noFill/>
          <a:ln w="0">
            <a:noFill/>
          </a:ln>
        </p:spPr>
        <p:txBody>
          <a:bodyPr lIns="0" tIns="0" rIns="0" bIns="0" anchor="ctr">
            <a:noAutofit/>
          </a:bodyPr>
          <a:lstStyle/>
          <a:p>
            <a:pPr indent="0" algn="ctr">
              <a:lnSpc>
                <a:spcPct val="100000"/>
              </a:lnSpc>
              <a:buNone/>
              <a:tabLst>
                <a:tab pos="0" algn="l"/>
              </a:tabLst>
            </a:pPr>
            <a:r>
              <a:rPr lang="ro-RO" sz="2400" b="1" strike="noStrike" spc="-1" dirty="0">
                <a:solidFill>
                  <a:srgbClr val="000000"/>
                </a:solidFill>
                <a:latin typeface="Times New Roman"/>
              </a:rPr>
              <a:t>Campanii naționale desfășurate de Inspectoratul Teritorial de Muncă Botoșani  în primele 8 luni ale anului 2023</a:t>
            </a:r>
            <a:r>
              <a:rPr sz="2400" dirty="0"/>
              <a:t/>
            </a:r>
            <a:br>
              <a:rPr sz="2400" dirty="0"/>
            </a:br>
            <a:endParaRPr lang="ro-RO" sz="2400" b="0" strike="noStrike" spc="-1" dirty="0">
              <a:solidFill>
                <a:srgbClr val="000000"/>
              </a:solidFill>
              <a:latin typeface="Arial"/>
            </a:endParaRPr>
          </a:p>
        </p:txBody>
      </p:sp>
      <p:sp>
        <p:nvSpPr>
          <p:cNvPr id="185" name="Dreptunghi 3"/>
          <p:cNvSpPr/>
          <p:nvPr/>
        </p:nvSpPr>
        <p:spPr>
          <a:xfrm>
            <a:off x="467640" y="1556640"/>
            <a:ext cx="8244000" cy="181442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3080" indent="-343080" algn="ctr">
              <a:lnSpc>
                <a:spcPct val="100000"/>
              </a:lnSpc>
              <a:buClr>
                <a:srgbClr val="000000"/>
              </a:buClr>
              <a:buFont typeface="Wingdings" charset="2"/>
              <a:buChar char=""/>
            </a:pPr>
            <a:r>
              <a:rPr lang="ro-RO" sz="1600" b="1" i="1" strike="noStrike" spc="-1" dirty="0">
                <a:solidFill>
                  <a:srgbClr val="000000"/>
                </a:solidFill>
                <a:latin typeface="Times New Roman"/>
                <a:ea typeface="DejaVu Sans"/>
              </a:rPr>
              <a:t>CAMPANIE NAŢIONALĂ privind verificarea modului</a:t>
            </a:r>
            <a:r>
              <a:rPr lang="ro-RO" sz="1600" b="1" strike="noStrike" spc="-1" dirty="0">
                <a:solidFill>
                  <a:srgbClr val="000000"/>
                </a:solidFill>
                <a:latin typeface="Times New Roman"/>
                <a:ea typeface="DejaVu Sans"/>
              </a:rPr>
              <a:t> </a:t>
            </a:r>
            <a:r>
              <a:rPr lang="ro-RO" sz="1600" b="1" i="1" strike="noStrike" spc="-1" dirty="0">
                <a:solidFill>
                  <a:srgbClr val="000000"/>
                </a:solidFill>
                <a:latin typeface="Times New Roman"/>
                <a:ea typeface="DejaVu Sans"/>
              </a:rPr>
              <a:t>în care angajatorii români respectă</a:t>
            </a:r>
            <a:r>
              <a:rPr lang="ro-RO" sz="1600" b="0" i="1" strike="noStrike" spc="-1" dirty="0">
                <a:solidFill>
                  <a:srgbClr val="000000"/>
                </a:solidFill>
                <a:latin typeface="Times New Roman"/>
                <a:ea typeface="DejaVu Sans"/>
              </a:rPr>
              <a:t> </a:t>
            </a:r>
            <a:r>
              <a:rPr lang="ro-RO" sz="1600" b="1" i="1" strike="noStrike" spc="-1" dirty="0">
                <a:solidFill>
                  <a:srgbClr val="000000"/>
                </a:solidFill>
                <a:latin typeface="Times New Roman"/>
                <a:ea typeface="DejaVu Sans"/>
              </a:rPr>
              <a:t>prevederile legale referitoare la relațiile de muncă</a:t>
            </a:r>
            <a:r>
              <a:rPr lang="ro-RO" sz="1600" b="0" i="1" strike="noStrike" spc="-1" dirty="0">
                <a:solidFill>
                  <a:srgbClr val="000000"/>
                </a:solidFill>
                <a:latin typeface="Times New Roman"/>
                <a:ea typeface="DejaVu Sans"/>
              </a:rPr>
              <a:t> </a:t>
            </a:r>
            <a:r>
              <a:rPr lang="ro-RO" sz="1600" b="1" i="1" strike="noStrike" spc="-1" dirty="0">
                <a:solidFill>
                  <a:srgbClr val="000000"/>
                </a:solidFill>
                <a:latin typeface="Times New Roman"/>
                <a:ea typeface="DejaVu Sans"/>
              </a:rPr>
              <a:t>şi la regimul juridic aplicabil străinilor pe teritoriul României – 09.02.2023 - 10.03.2023</a:t>
            </a:r>
            <a:endParaRPr lang="ro-RO" sz="1600" b="0" strike="noStrike" spc="-1" dirty="0">
              <a:solidFill>
                <a:srgbClr val="000000"/>
              </a:solidFill>
              <a:latin typeface="Arial"/>
            </a:endParaRPr>
          </a:p>
          <a:p>
            <a:pPr algn="ctr">
              <a:lnSpc>
                <a:spcPct val="100000"/>
              </a:lnSpc>
            </a:pPr>
            <a:endParaRPr lang="ro-RO" sz="1600" b="0" strike="noStrike" spc="-1" dirty="0">
              <a:solidFill>
                <a:srgbClr val="000000"/>
              </a:solidFill>
              <a:latin typeface="Arial"/>
            </a:endParaRPr>
          </a:p>
          <a:p>
            <a:pPr marL="285840" indent="-285840" algn="ctr">
              <a:lnSpc>
                <a:spcPct val="100000"/>
              </a:lnSpc>
              <a:buClr>
                <a:srgbClr val="000000"/>
              </a:buClr>
            </a:pPr>
            <a:r>
              <a:rPr lang="ro-RO" sz="1600" b="1" i="1" strike="noStrike" spc="-1" dirty="0">
                <a:solidFill>
                  <a:srgbClr val="000000"/>
                </a:solidFill>
                <a:latin typeface="Times New Roman"/>
                <a:ea typeface="DejaVu Sans"/>
              </a:rPr>
              <a:t> </a:t>
            </a:r>
            <a:r>
              <a:rPr lang="ro-RO" sz="1600" b="1" strike="noStrike" spc="-1" dirty="0">
                <a:solidFill>
                  <a:srgbClr val="000000"/>
                </a:solidFill>
                <a:latin typeface="Times New Roman"/>
                <a:ea typeface="DejaVu Sans"/>
              </a:rPr>
              <a:t>20 controale – 4 împreună cu IGI</a:t>
            </a:r>
            <a:endParaRPr lang="ro-RO" sz="1600" b="0" strike="noStrike" spc="-1" dirty="0">
              <a:solidFill>
                <a:srgbClr val="000000"/>
              </a:solidFill>
              <a:latin typeface="Arial"/>
            </a:endParaRPr>
          </a:p>
          <a:p>
            <a:pPr algn="ctr">
              <a:lnSpc>
                <a:spcPct val="100000"/>
              </a:lnSpc>
            </a:pPr>
            <a:endParaRPr lang="ro-RO" sz="1600" b="0" strike="noStrike" spc="-1" dirty="0">
              <a:solidFill>
                <a:srgbClr val="000000"/>
              </a:solidFill>
              <a:latin typeface="Arial"/>
            </a:endParaRPr>
          </a:p>
          <a:p>
            <a:pPr marL="343080" indent="-343080" algn="ctr">
              <a:lnSpc>
                <a:spcPct val="100000"/>
              </a:lnSpc>
              <a:buClr>
                <a:srgbClr val="000000"/>
              </a:buClr>
            </a:pPr>
            <a:r>
              <a:rPr lang="ro-RO" sz="1600" b="1" strike="noStrike" spc="-1" dirty="0">
                <a:solidFill>
                  <a:srgbClr val="000000"/>
                </a:solidFill>
                <a:latin typeface="Times New Roman"/>
                <a:ea typeface="DejaVu Sans"/>
              </a:rPr>
              <a:t>5 măsuri de remediere deficiențe dispuse</a:t>
            </a:r>
            <a:endParaRPr lang="ro-RO" sz="1600" b="0" strike="noStrike" spc="-1" dirty="0">
              <a:solidFill>
                <a:srgbClr val="000000"/>
              </a:solidFill>
              <a:latin typeface="Arial"/>
            </a:endParaRPr>
          </a:p>
        </p:txBody>
      </p:sp>
      <p:sp>
        <p:nvSpPr>
          <p:cNvPr id="186" name="Dreptunghi 4"/>
          <p:cNvSpPr/>
          <p:nvPr/>
        </p:nvSpPr>
        <p:spPr>
          <a:xfrm>
            <a:off x="467640" y="3645000"/>
            <a:ext cx="8315280" cy="61540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ctr">
              <a:lnSpc>
                <a:spcPct val="100000"/>
              </a:lnSpc>
              <a:buClr>
                <a:srgbClr val="000000"/>
              </a:buClr>
              <a:buFont typeface="Wingdings" charset="2"/>
              <a:buChar char=""/>
            </a:pPr>
            <a:r>
              <a:rPr lang="ro-RO" sz="1800" b="1" strike="noStrike" spc="-1" dirty="0">
                <a:solidFill>
                  <a:srgbClr val="000000"/>
                </a:solidFill>
                <a:latin typeface="Calibri"/>
                <a:ea typeface="DejaVu Sans"/>
              </a:rPr>
              <a:t> </a:t>
            </a:r>
            <a:r>
              <a:rPr lang="ro-RO" sz="1600" b="1" i="1" strike="noStrike" spc="-1" dirty="0">
                <a:solidFill>
                  <a:srgbClr val="000000"/>
                </a:solidFill>
                <a:latin typeface="Times New Roman"/>
                <a:ea typeface="DejaVu Sans"/>
              </a:rPr>
              <a:t>CAMPANIE NAŢIONALĂ pentru identificarea cazurilor de muncă nedeclarată la         </a:t>
            </a:r>
            <a:r>
              <a:rPr lang="ro-RO" sz="1600" b="1" i="1" strike="noStrike" spc="-1" dirty="0" smtClean="0">
                <a:solidFill>
                  <a:srgbClr val="000000"/>
                </a:solidFill>
                <a:latin typeface="Times New Roman"/>
                <a:ea typeface="DejaVu Sans"/>
              </a:rPr>
              <a:t>angajatorii </a:t>
            </a:r>
            <a:r>
              <a:rPr lang="ro-RO" sz="1600" b="1" i="1" strike="noStrike" spc="-1" dirty="0">
                <a:solidFill>
                  <a:srgbClr val="000000"/>
                </a:solidFill>
                <a:latin typeface="Times New Roman"/>
                <a:ea typeface="DejaVu Sans"/>
              </a:rPr>
              <a:t>care îşi desfăşoară activitatea în domeniul construcţiilor - cod CAEN 41,42,43 – 08.06.2023 – 15.06.2023</a:t>
            </a:r>
            <a:endParaRPr lang="ro-RO" sz="1600" b="0" strike="noStrike" spc="-1" dirty="0">
              <a:solidFill>
                <a:srgbClr val="000000"/>
              </a:solidFill>
              <a:latin typeface="Arial"/>
            </a:endParaRPr>
          </a:p>
          <a:p>
            <a:pPr marL="285840" indent="-285840" algn="ctr">
              <a:lnSpc>
                <a:spcPct val="100000"/>
              </a:lnSpc>
              <a:buClr>
                <a:srgbClr val="000000"/>
              </a:buClr>
            </a:pPr>
            <a:r>
              <a:rPr lang="ro-RO" sz="1600" b="1" strike="noStrike" spc="-1" dirty="0">
                <a:solidFill>
                  <a:srgbClr val="000000"/>
                </a:solidFill>
                <a:latin typeface="Times New Roman"/>
                <a:ea typeface="DejaVu Sans"/>
              </a:rPr>
              <a:t>25 controale </a:t>
            </a:r>
            <a:endParaRPr lang="ro-RO" sz="1600" b="0" strike="noStrike" spc="-1" dirty="0">
              <a:solidFill>
                <a:srgbClr val="000000"/>
              </a:solidFill>
              <a:latin typeface="Arial"/>
            </a:endParaRPr>
          </a:p>
          <a:p>
            <a:pPr algn="ctr">
              <a:lnSpc>
                <a:spcPct val="100000"/>
              </a:lnSpc>
            </a:pPr>
            <a:endParaRPr lang="ro-RO" sz="1600" b="0" strike="noStrike" spc="-1" dirty="0">
              <a:solidFill>
                <a:srgbClr val="000000"/>
              </a:solidFill>
              <a:latin typeface="Arial"/>
            </a:endParaRPr>
          </a:p>
          <a:p>
            <a:pPr algn="just">
              <a:lnSpc>
                <a:spcPct val="100000"/>
              </a:lnSpc>
            </a:pPr>
            <a:r>
              <a:rPr lang="ro-RO" sz="1600" b="1" strike="noStrike" spc="-1" dirty="0">
                <a:solidFill>
                  <a:srgbClr val="000000"/>
                </a:solidFill>
                <a:latin typeface="Times New Roman"/>
                <a:ea typeface="DejaVu Sans"/>
              </a:rPr>
              <a:t>                </a:t>
            </a:r>
            <a:endParaRPr lang="ro-RO" sz="1600" b="0" strike="noStrike" spc="-1" dirty="0">
              <a:solidFill>
                <a:srgbClr val="000000"/>
              </a:solidFill>
              <a:latin typeface="Arial"/>
            </a:endParaRPr>
          </a:p>
          <a:p>
            <a:pPr algn="just">
              <a:lnSpc>
                <a:spcPct val="100000"/>
              </a:lnSpc>
            </a:pPr>
            <a:r>
              <a:rPr lang="ro-RO" sz="1600" b="1" strike="noStrike" spc="-1" dirty="0">
                <a:solidFill>
                  <a:srgbClr val="000000"/>
                </a:solidFill>
                <a:latin typeface="Times New Roman"/>
                <a:ea typeface="DejaVu Sans"/>
              </a:rPr>
              <a:t>                5 sancțiuni contravenționale              35 măsuri de remediere </a:t>
            </a:r>
            <a:r>
              <a:rPr lang="fr-FR" sz="1600" b="1" strike="noStrike" spc="-1" dirty="0">
                <a:solidFill>
                  <a:srgbClr val="000000"/>
                </a:solidFill>
                <a:latin typeface="Times New Roman"/>
                <a:ea typeface="DejaVu Sans"/>
              </a:rPr>
              <a:t> </a:t>
            </a:r>
            <a:r>
              <a:rPr lang="fr-FR" sz="1600" b="1" strike="noStrike" spc="-1" dirty="0" err="1">
                <a:solidFill>
                  <a:srgbClr val="000000"/>
                </a:solidFill>
                <a:latin typeface="Times New Roman"/>
                <a:ea typeface="DejaVu Sans"/>
              </a:rPr>
              <a:t>neconformită</a:t>
            </a:r>
            <a:r>
              <a:rPr lang="fr-FR" sz="1600" b="1" strike="noStrike" spc="-1" dirty="0">
                <a:solidFill>
                  <a:srgbClr val="000000"/>
                </a:solidFill>
                <a:latin typeface="Times New Roman"/>
                <a:ea typeface="DejaVu Sans"/>
              </a:rPr>
              <a:t>ți </a:t>
            </a:r>
            <a:r>
              <a:rPr lang="ro-RO" sz="1600" b="1" strike="noStrike" spc="-1" dirty="0">
                <a:solidFill>
                  <a:srgbClr val="000000"/>
                </a:solidFill>
                <a:latin typeface="Times New Roman"/>
                <a:ea typeface="DejaVu Sans"/>
              </a:rPr>
              <a:t>dispuse</a:t>
            </a:r>
            <a:endParaRPr lang="ro-RO" sz="1600" b="0" strike="noStrike" spc="-1" dirty="0">
              <a:solidFill>
                <a:srgbClr val="000000"/>
              </a:solidFill>
              <a:latin typeface="Arial"/>
            </a:endParaRPr>
          </a:p>
          <a:p>
            <a:pPr>
              <a:lnSpc>
                <a:spcPct val="100000"/>
              </a:lnSpc>
            </a:pPr>
            <a:endParaRPr lang="ro-RO" sz="1600" b="0" strike="noStrike" spc="-1" dirty="0">
              <a:solidFill>
                <a:srgbClr val="000000"/>
              </a:solidFill>
              <a:latin typeface="Arial"/>
            </a:endParaRPr>
          </a:p>
          <a:p>
            <a:pPr>
              <a:lnSpc>
                <a:spcPct val="100000"/>
              </a:lnSpc>
            </a:pPr>
            <a:r>
              <a:rPr lang="ro-RO" sz="1600" b="1" strike="noStrike" spc="-1" dirty="0">
                <a:solidFill>
                  <a:srgbClr val="000000"/>
                </a:solidFill>
                <a:latin typeface="Times New Roman"/>
                <a:ea typeface="DejaVu Sans"/>
              </a:rPr>
              <a:t>2 sancțiuni pentru muncă nedeclarată (amenzi în valoare de 40.000 lei) </a:t>
            </a:r>
            <a:endParaRPr lang="ro-RO" sz="1600" b="0" strike="noStrike" spc="-1" dirty="0">
              <a:solidFill>
                <a:srgbClr val="000000"/>
              </a:solidFill>
              <a:latin typeface="Arial"/>
            </a:endParaRPr>
          </a:p>
          <a:p>
            <a:pPr>
              <a:lnSpc>
                <a:spcPct val="100000"/>
              </a:lnSpc>
            </a:pPr>
            <a:r>
              <a:rPr lang="ro-RO" sz="1600" b="1" strike="noStrike" spc="-1" dirty="0">
                <a:solidFill>
                  <a:srgbClr val="000000"/>
                </a:solidFill>
                <a:latin typeface="Times New Roman"/>
                <a:ea typeface="DejaVu Sans"/>
              </a:rPr>
              <a:t>3 sancțiuni pentru alte încălcări ale legislației muncii (amenzi în valoare de 7.000 lei)</a:t>
            </a:r>
            <a:endParaRPr lang="ro-RO" sz="1600" b="0" strike="noStrike" spc="-1" dirty="0">
              <a:solidFill>
                <a:srgbClr val="000000"/>
              </a:solidFill>
              <a:latin typeface="Arial"/>
            </a:endParaRPr>
          </a:p>
          <a:p>
            <a:pPr algn="ctr">
              <a:lnSpc>
                <a:spcPct val="100000"/>
              </a:lnSpc>
            </a:pPr>
            <a:endParaRPr lang="ro-RO" sz="1600" b="0" strike="noStrike" spc="-1" dirty="0">
              <a:solidFill>
                <a:srgbClr val="000000"/>
              </a:solidFill>
              <a:latin typeface="Arial"/>
            </a:endParaRPr>
          </a:p>
          <a:p>
            <a:pPr marL="1371600" lvl="3" indent="-216000" algn="just">
              <a:lnSpc>
                <a:spcPct val="100000"/>
              </a:lnSpc>
              <a:buClr>
                <a:srgbClr val="000000"/>
              </a:buClr>
            </a:pPr>
            <a:r>
              <a:rPr lang="ro-RO" sz="1600" b="1" strike="noStrike" spc="-1" dirty="0">
                <a:solidFill>
                  <a:srgbClr val="000000"/>
                </a:solidFill>
                <a:latin typeface="Times New Roman"/>
                <a:ea typeface="DejaVu Sans"/>
              </a:rPr>
              <a:t> </a:t>
            </a:r>
            <a:endParaRPr lang="ro-RO" sz="16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endParaRPr lang="ro-RO" sz="2000" b="0" strike="noStrike" spc="-1" dirty="0">
              <a:solidFill>
                <a:srgbClr val="000000"/>
              </a:solidFill>
              <a:latin typeface="Arial"/>
            </a:endParaRPr>
          </a:p>
          <a:p>
            <a:pPr marL="1371600" algn="just">
              <a:lnSpc>
                <a:spcPct val="100000"/>
              </a:lnSpc>
            </a:pPr>
            <a:r>
              <a:rPr lang="ro-RO" sz="2000" b="1" strike="noStrike" spc="-1" dirty="0">
                <a:solidFill>
                  <a:srgbClr val="000000"/>
                </a:solidFill>
                <a:latin typeface="Times New Roman"/>
                <a:ea typeface="DejaVu Sans"/>
              </a:rPr>
              <a:t>   </a:t>
            </a:r>
            <a:endParaRPr lang="ro-RO" sz="2000" b="0" strike="noStrike" spc="-1" dirty="0">
              <a:solidFill>
                <a:srgbClr val="000000"/>
              </a:solidFill>
              <a:latin typeface="Arial"/>
            </a:endParaRPr>
          </a:p>
          <a:p>
            <a:pPr marL="1371600" algn="just">
              <a:lnSpc>
                <a:spcPct val="100000"/>
              </a:lnSpc>
            </a:pPr>
            <a:r>
              <a:rPr lang="ro-RO" sz="2000" b="1" strike="noStrike" spc="-1" dirty="0">
                <a:solidFill>
                  <a:srgbClr val="000000"/>
                </a:solidFill>
                <a:latin typeface="Times New Roman"/>
                <a:ea typeface="DejaVu Sans"/>
              </a:rPr>
              <a:t>                                                				</a:t>
            </a:r>
            <a:endParaRPr lang="ro-RO" sz="2000" b="0" strike="noStrike" spc="-1" dirty="0">
              <a:solidFill>
                <a:srgbClr val="000000"/>
              </a:solidFill>
              <a:latin typeface="Arial"/>
            </a:endParaRPr>
          </a:p>
        </p:txBody>
      </p:sp>
      <p:pic>
        <p:nvPicPr>
          <p:cNvPr id="187" name="Imagine 6" descr="C:\Users\carmen.hritcu\Desktop\Inkedimage0 (2)_LI.jpg"/>
          <p:cNvPicPr/>
          <p:nvPr/>
        </p:nvPicPr>
        <p:blipFill>
          <a:blip r:embed="rId3" cstate="print"/>
          <a:stretch/>
        </p:blipFill>
        <p:spPr>
          <a:xfrm>
            <a:off x="611640" y="2390040"/>
            <a:ext cx="1436040" cy="1122480"/>
          </a:xfrm>
          <a:prstGeom prst="rect">
            <a:avLst/>
          </a:prstGeom>
          <a:ln w="9525">
            <a:noFill/>
          </a:ln>
        </p:spPr>
      </p:pic>
      <p:pic>
        <p:nvPicPr>
          <p:cNvPr id="188" name="ymail_attachmentIdb157e0c5-de39-423e-b53b-704f9104e0d8" descr="cid:b157e0c5-de39-423e-b53b-704f9104e0d8"/>
          <p:cNvPicPr/>
          <p:nvPr/>
        </p:nvPicPr>
        <p:blipFill>
          <a:blip r:embed="rId4" cstate="print"/>
          <a:stretch/>
        </p:blipFill>
        <p:spPr>
          <a:xfrm>
            <a:off x="7920000" y="5400000"/>
            <a:ext cx="1076040" cy="1263600"/>
          </a:xfrm>
          <a:prstGeom prst="rect">
            <a:avLst/>
          </a:prstGeom>
          <a:ln w="9525">
            <a:noFill/>
          </a:ln>
        </p:spPr>
      </p:pic>
      <p:sp>
        <p:nvSpPr>
          <p:cNvPr id="189" name="Săgeată în jos 188"/>
          <p:cNvSpPr/>
          <p:nvPr/>
        </p:nvSpPr>
        <p:spPr>
          <a:xfrm>
            <a:off x="4500000" y="288000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190" name="Săgeată în jos 189"/>
          <p:cNvSpPr/>
          <p:nvPr/>
        </p:nvSpPr>
        <p:spPr>
          <a:xfrm>
            <a:off x="4500360" y="288036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191" name="Săgeată în jos 190"/>
          <p:cNvSpPr/>
          <p:nvPr/>
        </p:nvSpPr>
        <p:spPr>
          <a:xfrm>
            <a:off x="4500720" y="288072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192" name="Săgeată în jos 191"/>
          <p:cNvSpPr/>
          <p:nvPr/>
        </p:nvSpPr>
        <p:spPr>
          <a:xfrm>
            <a:off x="4500720" y="288072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193" name="Săgeată în jos 192"/>
          <p:cNvSpPr/>
          <p:nvPr/>
        </p:nvSpPr>
        <p:spPr>
          <a:xfrm>
            <a:off x="4501080" y="288108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194" name="Săgeată în jos 193"/>
          <p:cNvSpPr/>
          <p:nvPr/>
        </p:nvSpPr>
        <p:spPr>
          <a:xfrm>
            <a:off x="3420000" y="4680000"/>
            <a:ext cx="177840" cy="358200"/>
          </a:xfrm>
          <a:prstGeom prst="downArrow">
            <a:avLst>
              <a:gd name="adj1" fmla="val 50000"/>
              <a:gd name="adj2" fmla="val 2505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195" name="Săgeată în jos 194"/>
          <p:cNvSpPr/>
          <p:nvPr/>
        </p:nvSpPr>
        <p:spPr>
          <a:xfrm>
            <a:off x="5580000" y="4680000"/>
            <a:ext cx="178200" cy="35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 name="Dreptunghi 2"/>
          <p:cNvSpPr/>
          <p:nvPr/>
        </p:nvSpPr>
        <p:spPr>
          <a:xfrm>
            <a:off x="179640" y="260640"/>
            <a:ext cx="8638560" cy="75298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743040" indent="-285840" algn="just">
              <a:lnSpc>
                <a:spcPct val="115000"/>
              </a:lnSpc>
              <a:spcBef>
                <a:spcPts val="601"/>
              </a:spcBef>
              <a:spcAft>
                <a:spcPts val="601"/>
              </a:spcAft>
              <a:buClr>
                <a:srgbClr val="000000"/>
              </a:buClr>
              <a:buFont typeface="Wingdings" charset="2"/>
              <a:buChar char=""/>
            </a:pPr>
            <a:r>
              <a:rPr lang="ro-RO" sz="1600" b="1" i="1" strike="noStrike" spc="-1" dirty="0">
                <a:solidFill>
                  <a:srgbClr val="000000"/>
                </a:solidFill>
                <a:latin typeface="Times New Roman"/>
                <a:ea typeface="MS Mincho"/>
              </a:rPr>
              <a:t>CAMPANIE NAȚIONALĂ pentru verificarea modului de respectare a prevederilor legale privind încheierea și executarea contractelor individuale de muncă și pentru verificarea modului în care sunt respectate cerințele minime pentru îmbunătățirea securității și protecția sănătății lucrătorilor, de către angajatorii care desfăşoară următoarele activități </a:t>
            </a:r>
            <a:r>
              <a:rPr lang="ro-RO" sz="1600" b="1" i="1" strike="noStrike" spc="-1" dirty="0" smtClean="0">
                <a:solidFill>
                  <a:srgbClr val="000000"/>
                </a:solidFill>
                <a:latin typeface="Times New Roman"/>
                <a:ea typeface="MS Mincho"/>
              </a:rPr>
              <a:t>:</a:t>
            </a:r>
            <a:endParaRPr lang="ro-RO" sz="1600" b="1" strike="noStrike" spc="-1" dirty="0">
              <a:solidFill>
                <a:srgbClr val="000000"/>
              </a:solidFill>
              <a:latin typeface="Arial"/>
            </a:endParaRPr>
          </a:p>
          <a:p>
            <a:pPr marL="1728000" lvl="7" indent="-216000">
              <a:lnSpc>
                <a:spcPct val="115000"/>
              </a:lnSpc>
              <a:buClr>
                <a:srgbClr val="000000"/>
              </a:buClr>
              <a:buSzPct val="45000"/>
            </a:pPr>
            <a:r>
              <a:rPr lang="en-GB" sz="1600" b="1" i="1" strike="noStrike" spc="-1" dirty="0" smtClean="0">
                <a:solidFill>
                  <a:srgbClr val="000000"/>
                </a:solidFill>
                <a:latin typeface="Times New Roman"/>
                <a:ea typeface="MS Mincho"/>
              </a:rPr>
              <a:t>- </a:t>
            </a:r>
            <a:r>
              <a:rPr lang="en-GB" sz="1600" b="1" strike="noStrike" spc="-1" dirty="0" err="1">
                <a:solidFill>
                  <a:srgbClr val="000000"/>
                </a:solidFill>
                <a:latin typeface="Times New Roman"/>
                <a:ea typeface="MS Mincho"/>
              </a:rPr>
              <a:t>Alte</a:t>
            </a:r>
            <a:r>
              <a:rPr lang="en-GB" sz="1600" b="1" strike="noStrike" spc="-1" dirty="0">
                <a:solidFill>
                  <a:srgbClr val="000000"/>
                </a:solidFill>
                <a:latin typeface="Times New Roman"/>
                <a:ea typeface="MS Mincho"/>
              </a:rPr>
              <a:t> </a:t>
            </a:r>
            <a:r>
              <a:rPr lang="en-GB" sz="1600" b="1" strike="noStrike" spc="-1" dirty="0" err="1">
                <a:solidFill>
                  <a:srgbClr val="000000"/>
                </a:solidFill>
                <a:latin typeface="Times New Roman"/>
                <a:ea typeface="MS Mincho"/>
              </a:rPr>
              <a:t>activități</a:t>
            </a:r>
            <a:r>
              <a:rPr lang="en-GB" sz="1600" b="1" strike="noStrike" spc="-1" dirty="0">
                <a:solidFill>
                  <a:srgbClr val="000000"/>
                </a:solidFill>
                <a:latin typeface="Times New Roman"/>
                <a:ea typeface="MS Mincho"/>
              </a:rPr>
              <a:t> de </a:t>
            </a:r>
            <a:r>
              <a:rPr lang="en-GB" sz="1600" b="1" strike="noStrike" spc="-1" dirty="0" err="1">
                <a:solidFill>
                  <a:srgbClr val="000000"/>
                </a:solidFill>
                <a:latin typeface="Times New Roman"/>
                <a:ea typeface="MS Mincho"/>
              </a:rPr>
              <a:t>asistență</a:t>
            </a:r>
            <a:r>
              <a:rPr lang="en-GB" sz="1600" b="1" strike="noStrike" spc="-1" dirty="0">
                <a:solidFill>
                  <a:srgbClr val="000000"/>
                </a:solidFill>
                <a:latin typeface="Times New Roman"/>
                <a:ea typeface="MS Mincho"/>
              </a:rPr>
              <a:t> </a:t>
            </a:r>
            <a:r>
              <a:rPr lang="en-GB" sz="1600" b="1" strike="noStrike" spc="-1" dirty="0" err="1">
                <a:solidFill>
                  <a:srgbClr val="000000"/>
                </a:solidFill>
                <a:latin typeface="Times New Roman"/>
                <a:ea typeface="MS Mincho"/>
              </a:rPr>
              <a:t>socială</a:t>
            </a:r>
            <a:r>
              <a:rPr lang="en-GB" sz="1600" b="1" strike="noStrike" spc="-1" dirty="0">
                <a:solidFill>
                  <a:srgbClr val="000000"/>
                </a:solidFill>
                <a:latin typeface="Times New Roman"/>
                <a:ea typeface="MS Mincho"/>
              </a:rPr>
              <a:t>, cu </a:t>
            </a:r>
            <a:r>
              <a:rPr lang="en-GB" sz="1600" b="1" strike="noStrike" spc="-1" dirty="0" err="1">
                <a:solidFill>
                  <a:srgbClr val="000000"/>
                </a:solidFill>
                <a:latin typeface="Times New Roman"/>
                <a:ea typeface="MS Mincho"/>
              </a:rPr>
              <a:t>cazare</a:t>
            </a:r>
            <a:r>
              <a:rPr lang="en-GB" sz="1600" b="1" strike="noStrike" spc="-1" dirty="0">
                <a:solidFill>
                  <a:srgbClr val="000000"/>
                </a:solidFill>
                <a:latin typeface="Times New Roman"/>
                <a:ea typeface="MS Mincho"/>
              </a:rPr>
              <a:t> – cod CAEN 8790</a:t>
            </a:r>
            <a:endParaRPr lang="ro-RO" sz="1600" b="1" strike="noStrike" spc="-1" dirty="0">
              <a:solidFill>
                <a:srgbClr val="000000"/>
              </a:solidFill>
              <a:latin typeface="Arial"/>
            </a:endParaRPr>
          </a:p>
          <a:p>
            <a:pPr marL="1728000" lvl="7" indent="-216000">
              <a:lnSpc>
                <a:spcPct val="115000"/>
              </a:lnSpc>
              <a:buClr>
                <a:srgbClr val="000000"/>
              </a:buClr>
              <a:buSzPct val="45000"/>
            </a:pPr>
            <a:r>
              <a:rPr lang="en-US" sz="1600" b="1" strike="noStrike" spc="-1" dirty="0">
                <a:solidFill>
                  <a:srgbClr val="000000"/>
                </a:solidFill>
                <a:latin typeface="Times New Roman"/>
                <a:ea typeface="MS Mincho"/>
              </a:rPr>
              <a:t>- </a:t>
            </a:r>
            <a:r>
              <a:rPr lang="en-US" sz="1600" b="1" strike="noStrike" spc="-1" dirty="0" err="1">
                <a:solidFill>
                  <a:srgbClr val="000000"/>
                </a:solidFill>
                <a:latin typeface="Times New Roman"/>
                <a:ea typeface="MS Mincho"/>
              </a:rPr>
              <a:t>Alte</a:t>
            </a:r>
            <a:r>
              <a:rPr lang="en-US" sz="1600" b="1" strike="noStrike" spc="-1" dirty="0">
                <a:solidFill>
                  <a:srgbClr val="000000"/>
                </a:solidFill>
                <a:latin typeface="Times New Roman"/>
                <a:ea typeface="MS Mincho"/>
              </a:rPr>
              <a:t> </a:t>
            </a:r>
            <a:r>
              <a:rPr lang="en-US" sz="1600" b="1" strike="noStrike" spc="-1" dirty="0" err="1">
                <a:solidFill>
                  <a:srgbClr val="000000"/>
                </a:solidFill>
                <a:latin typeface="Times New Roman"/>
                <a:ea typeface="MS Mincho"/>
              </a:rPr>
              <a:t>activități</a:t>
            </a:r>
            <a:r>
              <a:rPr lang="en-US" sz="1600" b="1" strike="noStrike" spc="-1" dirty="0">
                <a:solidFill>
                  <a:srgbClr val="000000"/>
                </a:solidFill>
                <a:latin typeface="Times New Roman"/>
                <a:ea typeface="MS Mincho"/>
              </a:rPr>
              <a:t> de </a:t>
            </a:r>
            <a:r>
              <a:rPr lang="en-US" sz="1600" b="1" strike="noStrike" spc="-1" dirty="0" err="1">
                <a:solidFill>
                  <a:srgbClr val="000000"/>
                </a:solidFill>
                <a:latin typeface="Times New Roman"/>
                <a:ea typeface="MS Mincho"/>
              </a:rPr>
              <a:t>asistență</a:t>
            </a:r>
            <a:r>
              <a:rPr lang="en-US" sz="1600" b="1" strike="noStrike" spc="-1" dirty="0">
                <a:solidFill>
                  <a:srgbClr val="000000"/>
                </a:solidFill>
                <a:latin typeface="Times New Roman"/>
                <a:ea typeface="MS Mincho"/>
              </a:rPr>
              <a:t> </a:t>
            </a:r>
            <a:r>
              <a:rPr lang="en-US" sz="1600" b="1" strike="noStrike" spc="-1" dirty="0" err="1">
                <a:solidFill>
                  <a:srgbClr val="000000"/>
                </a:solidFill>
                <a:latin typeface="Times New Roman"/>
                <a:ea typeface="MS Mincho"/>
              </a:rPr>
              <a:t>socială</a:t>
            </a:r>
            <a:r>
              <a:rPr lang="en-US" sz="1600" b="1" strike="noStrike" spc="-1" dirty="0">
                <a:solidFill>
                  <a:srgbClr val="000000"/>
                </a:solidFill>
                <a:latin typeface="Times New Roman"/>
                <a:ea typeface="MS Mincho"/>
              </a:rPr>
              <a:t>, </a:t>
            </a:r>
            <a:r>
              <a:rPr lang="en-US" sz="1600" b="1" strike="noStrike" spc="-1" dirty="0" err="1">
                <a:solidFill>
                  <a:srgbClr val="000000"/>
                </a:solidFill>
                <a:latin typeface="Times New Roman"/>
                <a:ea typeface="MS Mincho"/>
              </a:rPr>
              <a:t>fără</a:t>
            </a:r>
            <a:r>
              <a:rPr lang="en-US" sz="1600" b="1" strike="noStrike" spc="-1" dirty="0">
                <a:solidFill>
                  <a:srgbClr val="000000"/>
                </a:solidFill>
                <a:latin typeface="Times New Roman"/>
                <a:ea typeface="MS Mincho"/>
              </a:rPr>
              <a:t> </a:t>
            </a:r>
            <a:r>
              <a:rPr lang="en-US" sz="1600" b="1" strike="noStrike" spc="-1" dirty="0" err="1">
                <a:solidFill>
                  <a:srgbClr val="000000"/>
                </a:solidFill>
                <a:latin typeface="Times New Roman"/>
                <a:ea typeface="MS Mincho"/>
              </a:rPr>
              <a:t>cazare</a:t>
            </a:r>
            <a:r>
              <a:rPr lang="en-US" sz="1600" b="1" strike="noStrike" spc="-1" dirty="0">
                <a:solidFill>
                  <a:srgbClr val="000000"/>
                </a:solidFill>
                <a:latin typeface="Times New Roman"/>
                <a:ea typeface="MS Mincho"/>
              </a:rPr>
              <a:t> </a:t>
            </a:r>
            <a:r>
              <a:rPr lang="en-GB" sz="1600" b="1" strike="noStrike" spc="-1" dirty="0">
                <a:solidFill>
                  <a:srgbClr val="000000"/>
                </a:solidFill>
                <a:latin typeface="Times New Roman"/>
                <a:ea typeface="MS Mincho"/>
              </a:rPr>
              <a:t>– </a:t>
            </a:r>
            <a:r>
              <a:rPr lang="en-US" sz="1600" b="1" strike="noStrike" spc="-1" dirty="0">
                <a:solidFill>
                  <a:srgbClr val="000000"/>
                </a:solidFill>
                <a:latin typeface="Times New Roman"/>
                <a:ea typeface="MS Mincho"/>
              </a:rPr>
              <a:t>cod CAEN 8899</a:t>
            </a:r>
            <a:endParaRPr lang="ro-RO" sz="1600" b="1" strike="noStrike" spc="-1" dirty="0">
              <a:solidFill>
                <a:srgbClr val="000000"/>
              </a:solidFill>
              <a:latin typeface="Arial"/>
            </a:endParaRPr>
          </a:p>
          <a:p>
            <a:pPr marL="1728000" lvl="7" indent="-216000">
              <a:lnSpc>
                <a:spcPct val="115000"/>
              </a:lnSpc>
              <a:buClr>
                <a:srgbClr val="000000"/>
              </a:buClr>
              <a:buSzPct val="45000"/>
            </a:pPr>
            <a:r>
              <a:rPr lang="ro-RO" sz="1600" b="1" strike="noStrike" spc="-1" dirty="0" smtClean="0">
                <a:solidFill>
                  <a:srgbClr val="000000"/>
                </a:solidFill>
                <a:latin typeface="Times New Roman"/>
                <a:ea typeface="MS Mincho"/>
              </a:rPr>
              <a:t>- </a:t>
            </a:r>
            <a:r>
              <a:rPr lang="en-US" sz="1600" b="1" strike="noStrike" spc="-1" dirty="0" err="1" smtClean="0">
                <a:solidFill>
                  <a:srgbClr val="000000"/>
                </a:solidFill>
                <a:latin typeface="Times New Roman"/>
                <a:ea typeface="MS Mincho"/>
              </a:rPr>
              <a:t>Activități</a:t>
            </a:r>
            <a:r>
              <a:rPr lang="en-US" sz="1600" b="1" strike="noStrike" spc="-1" dirty="0" smtClean="0">
                <a:solidFill>
                  <a:srgbClr val="000000"/>
                </a:solidFill>
                <a:latin typeface="Times New Roman"/>
                <a:ea typeface="MS Mincho"/>
              </a:rPr>
              <a:t> </a:t>
            </a:r>
            <a:r>
              <a:rPr lang="en-US" sz="1600" b="1" strike="noStrike" spc="-1" dirty="0">
                <a:solidFill>
                  <a:srgbClr val="000000"/>
                </a:solidFill>
                <a:latin typeface="Times New Roman"/>
                <a:ea typeface="MS Mincho"/>
              </a:rPr>
              <a:t>ale </a:t>
            </a:r>
            <a:r>
              <a:rPr lang="en-US" sz="1600" b="1" strike="noStrike" spc="-1" dirty="0" err="1">
                <a:solidFill>
                  <a:srgbClr val="000000"/>
                </a:solidFill>
                <a:latin typeface="Times New Roman"/>
                <a:ea typeface="MS Mincho"/>
              </a:rPr>
              <a:t>centrelor</a:t>
            </a:r>
            <a:r>
              <a:rPr lang="en-US" sz="1600" b="1" strike="noStrike" spc="-1" dirty="0">
                <a:solidFill>
                  <a:srgbClr val="000000"/>
                </a:solidFill>
                <a:latin typeface="Times New Roman"/>
                <a:ea typeface="MS Mincho"/>
              </a:rPr>
              <a:t> de </a:t>
            </a:r>
            <a:r>
              <a:rPr lang="en-US" sz="1600" b="1" strike="noStrike" spc="-1" dirty="0" err="1">
                <a:solidFill>
                  <a:srgbClr val="000000"/>
                </a:solidFill>
                <a:latin typeface="Times New Roman"/>
                <a:ea typeface="MS Mincho"/>
              </a:rPr>
              <a:t>îngrijire</a:t>
            </a:r>
            <a:r>
              <a:rPr lang="en-US" sz="1600" b="1" strike="noStrike" spc="-1" dirty="0">
                <a:solidFill>
                  <a:srgbClr val="000000"/>
                </a:solidFill>
                <a:latin typeface="Times New Roman"/>
                <a:ea typeface="MS Mincho"/>
              </a:rPr>
              <a:t> </a:t>
            </a:r>
            <a:r>
              <a:rPr lang="en-US" sz="1600" b="1" strike="noStrike" spc="-1" dirty="0" err="1">
                <a:solidFill>
                  <a:srgbClr val="000000"/>
                </a:solidFill>
                <a:latin typeface="Times New Roman"/>
                <a:ea typeface="MS Mincho"/>
              </a:rPr>
              <a:t>medicală</a:t>
            </a:r>
            <a:r>
              <a:rPr lang="en-US" sz="1600" b="1" strike="noStrike" spc="-1" dirty="0">
                <a:solidFill>
                  <a:srgbClr val="000000"/>
                </a:solidFill>
                <a:latin typeface="Times New Roman"/>
                <a:ea typeface="MS Mincho"/>
              </a:rPr>
              <a:t> </a:t>
            </a:r>
            <a:r>
              <a:rPr lang="en-GB" sz="1600" b="1" strike="noStrike" spc="-1" dirty="0">
                <a:solidFill>
                  <a:srgbClr val="000000"/>
                </a:solidFill>
                <a:latin typeface="Times New Roman"/>
                <a:ea typeface="MS Mincho"/>
              </a:rPr>
              <a:t>–</a:t>
            </a:r>
            <a:r>
              <a:rPr lang="en-US" sz="1600" b="1" strike="noStrike" spc="-1" dirty="0">
                <a:solidFill>
                  <a:srgbClr val="000000"/>
                </a:solidFill>
                <a:latin typeface="Times New Roman"/>
                <a:ea typeface="MS Mincho"/>
              </a:rPr>
              <a:t> cod CAEN </a:t>
            </a:r>
            <a:r>
              <a:rPr lang="en-US" sz="1600" b="1" strike="noStrike" spc="-1" dirty="0" smtClean="0">
                <a:solidFill>
                  <a:srgbClr val="000000"/>
                </a:solidFill>
                <a:latin typeface="Times New Roman"/>
                <a:ea typeface="MS Mincho"/>
              </a:rPr>
              <a:t>8710</a:t>
            </a:r>
            <a:endParaRPr lang="ro-RO" sz="1600" b="1" spc="-1" dirty="0">
              <a:solidFill>
                <a:srgbClr val="000000"/>
              </a:solidFill>
              <a:latin typeface="Arial"/>
            </a:endParaRPr>
          </a:p>
          <a:p>
            <a:pPr marL="1728000" lvl="7" indent="-216000">
              <a:lnSpc>
                <a:spcPct val="115000"/>
              </a:lnSpc>
              <a:buClr>
                <a:srgbClr val="000000"/>
              </a:buClr>
              <a:buSzPct val="45000"/>
            </a:pPr>
            <a:r>
              <a:rPr lang="ro-RO" sz="1600" b="1" strike="noStrike" spc="-1" dirty="0" smtClean="0">
                <a:solidFill>
                  <a:srgbClr val="000000"/>
                </a:solidFill>
                <a:latin typeface="Times New Roman"/>
                <a:ea typeface="MS Mincho"/>
              </a:rPr>
              <a:t>- </a:t>
            </a:r>
            <a:r>
              <a:rPr lang="ro-RO" sz="1600" b="1" strike="noStrike" spc="-1" dirty="0">
                <a:solidFill>
                  <a:srgbClr val="000000"/>
                </a:solidFill>
                <a:latin typeface="Times New Roman"/>
                <a:ea typeface="MS Mincho"/>
              </a:rPr>
              <a:t>Activități ale centrelor de recuperare psihică și de dezintoxicare </a:t>
            </a:r>
            <a:r>
              <a:rPr lang="en-GB" sz="1600" b="1" strike="noStrike" spc="-1" dirty="0">
                <a:solidFill>
                  <a:srgbClr val="000000"/>
                </a:solidFill>
                <a:latin typeface="Times New Roman"/>
                <a:ea typeface="MS Mincho"/>
              </a:rPr>
              <a:t>–</a:t>
            </a:r>
            <a:r>
              <a:rPr lang="en-US" sz="1600" b="1" strike="noStrike" spc="-1" dirty="0">
                <a:solidFill>
                  <a:srgbClr val="000000"/>
                </a:solidFill>
                <a:latin typeface="Times New Roman"/>
                <a:ea typeface="MS Mincho"/>
              </a:rPr>
              <a:t> CAEN 8720</a:t>
            </a:r>
            <a:r>
              <a:rPr lang="ro-RO" sz="1600" b="1" strike="noStrike" spc="-1" dirty="0">
                <a:solidFill>
                  <a:srgbClr val="000000"/>
                </a:solidFill>
                <a:latin typeface="Times New Roman"/>
                <a:ea typeface="MS Mincho"/>
              </a:rPr>
              <a:t> </a:t>
            </a:r>
            <a:endParaRPr lang="ro-RO" sz="1600" b="1" strike="noStrike" spc="-1" dirty="0">
              <a:solidFill>
                <a:srgbClr val="000000"/>
              </a:solidFill>
              <a:latin typeface="Arial"/>
            </a:endParaRPr>
          </a:p>
          <a:p>
            <a:pPr algn="ctr">
              <a:lnSpc>
                <a:spcPct val="115000"/>
              </a:lnSpc>
            </a:pPr>
            <a:r>
              <a:rPr lang="ro-RO" sz="1600" b="1" i="1" strike="noStrike" spc="-1" dirty="0">
                <a:solidFill>
                  <a:srgbClr val="000000"/>
                </a:solidFill>
                <a:latin typeface="Times New Roman"/>
                <a:ea typeface="MS Mincho"/>
              </a:rPr>
              <a:t> </a:t>
            </a:r>
            <a:r>
              <a:rPr lang="ro-RO" sz="1600" b="1" strike="noStrike" spc="-1" dirty="0">
                <a:solidFill>
                  <a:srgbClr val="000000"/>
                </a:solidFill>
                <a:latin typeface="Times New Roman"/>
                <a:ea typeface="Calibri"/>
              </a:rPr>
              <a:t>19 controale</a:t>
            </a:r>
            <a:endParaRPr lang="ro-RO" sz="1600" b="0" strike="noStrike" spc="-1" dirty="0">
              <a:solidFill>
                <a:srgbClr val="000000"/>
              </a:solidFill>
              <a:latin typeface="Arial"/>
            </a:endParaRPr>
          </a:p>
          <a:p>
            <a:pPr algn="ctr">
              <a:lnSpc>
                <a:spcPct val="115000"/>
              </a:lnSpc>
            </a:pPr>
            <a:endParaRPr lang="ro-RO" sz="1600" b="0" strike="noStrike" spc="-1" dirty="0">
              <a:solidFill>
                <a:srgbClr val="000000"/>
              </a:solidFill>
              <a:latin typeface="Arial"/>
            </a:endParaRPr>
          </a:p>
          <a:p>
            <a:pPr marL="343080" indent="-343080" algn="ctr">
              <a:lnSpc>
                <a:spcPct val="115000"/>
              </a:lnSpc>
              <a:buClr>
                <a:srgbClr val="000000"/>
              </a:buClr>
            </a:pPr>
            <a:r>
              <a:rPr lang="ro-RO" sz="1600" b="1" strike="noStrike" spc="-1" dirty="0">
                <a:solidFill>
                  <a:srgbClr val="000000"/>
                </a:solidFill>
                <a:latin typeface="Times New Roman"/>
                <a:ea typeface="Calibri"/>
              </a:rPr>
              <a:t>12 măsuri de remediere deficiențe </a:t>
            </a:r>
            <a:r>
              <a:rPr lang="ro-RO" sz="1600" b="1" strike="noStrike" spc="-1" dirty="0" smtClean="0">
                <a:solidFill>
                  <a:srgbClr val="000000"/>
                </a:solidFill>
                <a:latin typeface="Times New Roman"/>
                <a:ea typeface="Calibri"/>
              </a:rPr>
              <a:t>dispuse RM</a:t>
            </a:r>
          </a:p>
          <a:p>
            <a:pPr marL="343080" indent="-343080" algn="ctr">
              <a:lnSpc>
                <a:spcPct val="115000"/>
              </a:lnSpc>
              <a:buClr>
                <a:srgbClr val="000000"/>
              </a:buClr>
            </a:pPr>
            <a:r>
              <a:rPr lang="ro-RO" sz="1600" b="1" spc="-1" dirty="0" smtClean="0">
                <a:solidFill>
                  <a:srgbClr val="000000"/>
                </a:solidFill>
                <a:latin typeface="Times New Roman"/>
                <a:ea typeface="Calibri"/>
              </a:rPr>
              <a:t>40 neconformități – 40 măsuri de remediere dispuse – 35 avertismente SSM</a:t>
            </a:r>
            <a:endParaRPr lang="ro-RO" sz="1600" b="0" strike="noStrike" spc="-1" dirty="0" smtClean="0">
              <a:solidFill>
                <a:srgbClr val="000000"/>
              </a:solidFill>
              <a:latin typeface="Arial"/>
            </a:endParaRPr>
          </a:p>
          <a:p>
            <a:pPr marL="285840" indent="-285840" algn="ctr">
              <a:lnSpc>
                <a:spcPct val="115000"/>
              </a:lnSpc>
              <a:buClr>
                <a:srgbClr val="000000"/>
              </a:buClr>
              <a:buFont typeface="Wingdings" charset="2"/>
              <a:buChar char=""/>
            </a:pPr>
            <a:r>
              <a:rPr lang="ro-RO" sz="1600" b="1" i="1" strike="noStrike" spc="-1" dirty="0" smtClean="0">
                <a:solidFill>
                  <a:srgbClr val="000000"/>
                </a:solidFill>
                <a:latin typeface="Times New Roman"/>
                <a:ea typeface="Calibri"/>
              </a:rPr>
              <a:t>  </a:t>
            </a:r>
            <a:r>
              <a:rPr lang="ro-RO" sz="1600" b="1" i="1" strike="noStrike" spc="-1" dirty="0">
                <a:solidFill>
                  <a:srgbClr val="000000"/>
                </a:solidFill>
                <a:latin typeface="Times New Roman"/>
                <a:ea typeface="Calibri"/>
              </a:rPr>
              <a:t>CAMPANIE NAȚIONALĂ la angajatorii care desfășoară activitate în următoarele domenii :</a:t>
            </a:r>
            <a:endParaRPr lang="ro-RO" sz="1600" b="0" strike="noStrike" spc="-1" dirty="0">
              <a:solidFill>
                <a:srgbClr val="000000"/>
              </a:solidFill>
              <a:latin typeface="Arial"/>
            </a:endParaRPr>
          </a:p>
          <a:p>
            <a:pPr marL="1728000" lvl="7" indent="-216000" algn="just">
              <a:lnSpc>
                <a:spcPct val="115000"/>
              </a:lnSpc>
              <a:buClr>
                <a:srgbClr val="000000"/>
              </a:buClr>
              <a:buSzPct val="45000"/>
            </a:pPr>
            <a:r>
              <a:rPr lang="ro-RO" sz="1600" b="1" strike="noStrike" spc="-1" dirty="0">
                <a:solidFill>
                  <a:srgbClr val="000000"/>
                </a:solidFill>
                <a:latin typeface="Times New Roman"/>
                <a:ea typeface="Calibri"/>
              </a:rPr>
              <a:t>- </a:t>
            </a:r>
            <a:r>
              <a:rPr lang="ro-RO" sz="1600" b="1" strike="noStrike" spc="-1" dirty="0" smtClean="0">
                <a:solidFill>
                  <a:srgbClr val="000000"/>
                </a:solidFill>
                <a:latin typeface="Times New Roman"/>
                <a:ea typeface="Calibri"/>
              </a:rPr>
              <a:t>Alte </a:t>
            </a:r>
            <a:r>
              <a:rPr lang="ro-RO" sz="1600" b="1" strike="noStrike" spc="-1" dirty="0">
                <a:solidFill>
                  <a:srgbClr val="000000"/>
                </a:solidFill>
                <a:latin typeface="Times New Roman"/>
                <a:ea typeface="Calibri"/>
              </a:rPr>
              <a:t>servicii de cazare – cod CAEN 5590 </a:t>
            </a:r>
            <a:endParaRPr lang="ro-RO" sz="1600" b="0" strike="noStrike" spc="-1" dirty="0">
              <a:solidFill>
                <a:srgbClr val="000000"/>
              </a:solidFill>
              <a:latin typeface="Arial"/>
            </a:endParaRPr>
          </a:p>
          <a:p>
            <a:pPr marL="1728000" lvl="7" indent="-216000" algn="just">
              <a:lnSpc>
                <a:spcPct val="115000"/>
              </a:lnSpc>
              <a:buClr>
                <a:srgbClr val="000000"/>
              </a:buClr>
              <a:buSzPct val="45000"/>
            </a:pPr>
            <a:r>
              <a:rPr lang="ro-RO" sz="1600" b="1" strike="noStrike" spc="-1" dirty="0">
                <a:solidFill>
                  <a:srgbClr val="000000"/>
                </a:solidFill>
                <a:latin typeface="Times New Roman"/>
                <a:ea typeface="Calibri"/>
              </a:rPr>
              <a:t>- Facilități de cazare pentru vacanțe și perioade de scurtă durată - CAEN 5520 </a:t>
            </a:r>
            <a:endParaRPr lang="ro-RO" sz="1600" b="0" strike="noStrike" spc="-1" dirty="0">
              <a:solidFill>
                <a:srgbClr val="000000"/>
              </a:solidFill>
              <a:latin typeface="Arial"/>
            </a:endParaRPr>
          </a:p>
          <a:p>
            <a:pPr marL="1728000" lvl="7" indent="-216000" algn="just">
              <a:lnSpc>
                <a:spcPct val="115000"/>
              </a:lnSpc>
              <a:buClr>
                <a:srgbClr val="000000"/>
              </a:buClr>
              <a:buSzPct val="45000"/>
            </a:pPr>
            <a:r>
              <a:rPr lang="ro-RO" sz="1600" b="1" strike="noStrike" spc="-1" dirty="0" smtClean="0">
                <a:solidFill>
                  <a:srgbClr val="000000"/>
                </a:solidFill>
                <a:latin typeface="Times New Roman"/>
                <a:ea typeface="Calibri"/>
              </a:rPr>
              <a:t>- Hoteluri </a:t>
            </a:r>
            <a:r>
              <a:rPr lang="ro-RO" sz="1600" b="1" strike="noStrike" spc="-1" dirty="0">
                <a:solidFill>
                  <a:srgbClr val="000000"/>
                </a:solidFill>
                <a:latin typeface="Times New Roman"/>
                <a:ea typeface="Calibri"/>
              </a:rPr>
              <a:t>și alte facilități de cazare similar - cod CAEN 5510 </a:t>
            </a:r>
            <a:r>
              <a:rPr lang="ro-RO" sz="1600" b="1" strike="noStrike" spc="-1" dirty="0" smtClean="0">
                <a:solidFill>
                  <a:srgbClr val="000000"/>
                </a:solidFill>
                <a:latin typeface="Times New Roman"/>
                <a:ea typeface="Calibri"/>
              </a:rPr>
              <a:t>(</a:t>
            </a:r>
            <a:r>
              <a:rPr lang="ro-RO" sz="1600" b="1" strike="noStrike" spc="-1" dirty="0">
                <a:solidFill>
                  <a:srgbClr val="000000"/>
                </a:solidFill>
                <a:latin typeface="Times New Roman"/>
                <a:ea typeface="Calibri"/>
              </a:rPr>
              <a:t>doar moteluri)</a:t>
            </a:r>
            <a:r>
              <a:rPr lang="ro-RO" sz="1600" b="1" i="1" strike="noStrike" spc="-1" dirty="0">
                <a:solidFill>
                  <a:srgbClr val="000000"/>
                </a:solidFill>
                <a:latin typeface="Times New Roman"/>
                <a:ea typeface="Calibri"/>
              </a:rPr>
              <a:t>                                           </a:t>
            </a:r>
            <a:r>
              <a:rPr lang="ro-RO" sz="1600" b="1" i="1" strike="noStrike" spc="-1" dirty="0" smtClean="0">
                <a:solidFill>
                  <a:srgbClr val="000000"/>
                </a:solidFill>
                <a:latin typeface="Times New Roman"/>
                <a:ea typeface="Calibri"/>
              </a:rPr>
              <a:t>			</a:t>
            </a:r>
            <a:r>
              <a:rPr lang="ro-RO" sz="1600" b="1" strike="noStrike" spc="-1" dirty="0" smtClean="0">
                <a:solidFill>
                  <a:srgbClr val="000000"/>
                </a:solidFill>
                <a:latin typeface="Times New Roman"/>
                <a:ea typeface="Calibri"/>
              </a:rPr>
              <a:t>20 </a:t>
            </a:r>
            <a:r>
              <a:rPr lang="ro-RO" sz="1600" b="1" strike="noStrike" spc="-1" dirty="0">
                <a:solidFill>
                  <a:srgbClr val="000000"/>
                </a:solidFill>
                <a:latin typeface="Times New Roman"/>
                <a:ea typeface="Calibri"/>
              </a:rPr>
              <a:t>controale</a:t>
            </a:r>
            <a:endParaRPr lang="ro-RO" sz="1600" b="0" strike="noStrike" spc="-1" dirty="0">
              <a:solidFill>
                <a:srgbClr val="000000"/>
              </a:solidFill>
              <a:latin typeface="Arial"/>
            </a:endParaRPr>
          </a:p>
          <a:p>
            <a:pPr algn="ctr">
              <a:lnSpc>
                <a:spcPct val="115000"/>
              </a:lnSpc>
            </a:pPr>
            <a:endParaRPr lang="ro-RO" sz="1600" b="0" strike="noStrike" spc="-1" dirty="0">
              <a:solidFill>
                <a:srgbClr val="000000"/>
              </a:solidFill>
              <a:latin typeface="Arial"/>
            </a:endParaRPr>
          </a:p>
          <a:p>
            <a:pPr marL="1080000" lvl="5" algn="ctr">
              <a:lnSpc>
                <a:spcPct val="115000"/>
              </a:lnSpc>
              <a:buClr>
                <a:srgbClr val="000000"/>
              </a:buClr>
              <a:buSzPct val="45000"/>
            </a:pPr>
            <a:r>
              <a:rPr lang="ro-RO" sz="1600" b="1" strike="noStrike" spc="-1" dirty="0" smtClean="0">
                <a:solidFill>
                  <a:srgbClr val="000000"/>
                </a:solidFill>
                <a:latin typeface="Times New Roman"/>
                <a:ea typeface="Calibri"/>
              </a:rPr>
              <a:t>    4 </a:t>
            </a:r>
            <a:r>
              <a:rPr lang="ro-RO" sz="1600" b="1" strike="noStrike" spc="-1" dirty="0">
                <a:solidFill>
                  <a:srgbClr val="000000"/>
                </a:solidFill>
                <a:latin typeface="Times New Roman"/>
                <a:ea typeface="Calibri"/>
              </a:rPr>
              <a:t>sancțiuni </a:t>
            </a:r>
            <a:r>
              <a:rPr lang="ro-RO" sz="1600" b="1" strike="noStrike" spc="-1" dirty="0" smtClean="0">
                <a:solidFill>
                  <a:srgbClr val="000000"/>
                </a:solidFill>
                <a:latin typeface="Times New Roman"/>
                <a:ea typeface="Calibri"/>
              </a:rPr>
              <a:t>contravenționale   19 </a:t>
            </a:r>
            <a:r>
              <a:rPr lang="ro-RO" sz="1600" b="1" strike="noStrike" spc="-1" dirty="0">
                <a:solidFill>
                  <a:srgbClr val="000000"/>
                </a:solidFill>
                <a:latin typeface="Times New Roman"/>
                <a:ea typeface="Calibri"/>
              </a:rPr>
              <a:t>măsuri de remediere neconformități  dispuse RM</a:t>
            </a:r>
            <a:endParaRPr lang="ro-RO" sz="1600" b="0" strike="noStrike" spc="-1" dirty="0">
              <a:solidFill>
                <a:srgbClr val="000000"/>
              </a:solidFill>
              <a:latin typeface="Arial"/>
            </a:endParaRPr>
          </a:p>
          <a:p>
            <a:pPr algn="ctr">
              <a:lnSpc>
                <a:spcPct val="115000"/>
              </a:lnSpc>
            </a:pPr>
            <a:r>
              <a:rPr lang="ro-RO" sz="1600" b="1" strike="noStrike" spc="-1" dirty="0">
                <a:solidFill>
                  <a:srgbClr val="000000"/>
                </a:solidFill>
                <a:latin typeface="Times New Roman"/>
                <a:ea typeface="Calibri"/>
              </a:rPr>
              <a:t>	       </a:t>
            </a:r>
            <a:r>
              <a:rPr lang="ro-RO" sz="1600" b="1" strike="noStrike" spc="-1" dirty="0" smtClean="0">
                <a:solidFill>
                  <a:srgbClr val="000000"/>
                </a:solidFill>
                <a:latin typeface="Times New Roman"/>
                <a:ea typeface="Calibri"/>
              </a:rPr>
              <a:t>2 </a:t>
            </a:r>
            <a:r>
              <a:rPr lang="ro-RO" sz="1600" b="1" strike="noStrike" spc="-1" dirty="0">
                <a:solidFill>
                  <a:srgbClr val="000000"/>
                </a:solidFill>
                <a:latin typeface="Times New Roman"/>
                <a:ea typeface="Calibri"/>
              </a:rPr>
              <a:t>pentru muncă nedeclarată </a:t>
            </a:r>
            <a:r>
              <a:rPr lang="ro-RO" sz="1600" b="1" strike="noStrike" spc="-1" dirty="0" smtClean="0">
                <a:solidFill>
                  <a:srgbClr val="000000"/>
                </a:solidFill>
                <a:latin typeface="Times New Roman"/>
                <a:ea typeface="Calibri"/>
              </a:rPr>
              <a:t> </a:t>
            </a:r>
            <a:r>
              <a:rPr lang="ro-RO" sz="1600" b="1" strike="noStrike" spc="-1" dirty="0" smtClean="0">
                <a:solidFill>
                  <a:srgbClr val="000000"/>
                </a:solidFill>
                <a:latin typeface="Times New Roman"/>
                <a:ea typeface="Calibri"/>
              </a:rPr>
              <a:t>46 </a:t>
            </a:r>
            <a:r>
              <a:rPr lang="ro-RO" sz="1600" b="1" strike="noStrike" spc="-1" dirty="0">
                <a:solidFill>
                  <a:srgbClr val="000000"/>
                </a:solidFill>
                <a:latin typeface="Times New Roman"/>
                <a:ea typeface="Calibri"/>
              </a:rPr>
              <a:t>măsuri de remediere neconformități  dispuse </a:t>
            </a:r>
            <a:r>
              <a:rPr lang="ro-RO" sz="1600" b="1" strike="noStrike" spc="-1" dirty="0" smtClean="0">
                <a:solidFill>
                  <a:srgbClr val="000000"/>
                </a:solidFill>
                <a:latin typeface="Times New Roman"/>
                <a:ea typeface="Calibri"/>
              </a:rPr>
              <a:t>SSM</a:t>
            </a:r>
            <a:endParaRPr lang="ro-RO" sz="1600" b="0" strike="noStrike" spc="-1" dirty="0" smtClean="0">
              <a:solidFill>
                <a:srgbClr val="000000"/>
              </a:solidFill>
              <a:latin typeface="Arial"/>
            </a:endParaRPr>
          </a:p>
          <a:p>
            <a:pPr algn="ctr">
              <a:lnSpc>
                <a:spcPct val="115000"/>
              </a:lnSpc>
            </a:pPr>
            <a:r>
              <a:rPr lang="ro-RO" sz="1600" b="1" strike="noStrike" spc="-1" dirty="0" smtClean="0">
                <a:solidFill>
                  <a:srgbClr val="000000"/>
                </a:solidFill>
                <a:latin typeface="Times New Roman"/>
                <a:ea typeface="Calibri"/>
              </a:rPr>
              <a:t>( amenzi în valoare 140.000 lei)                                   42 avertismente</a:t>
            </a:r>
            <a:endParaRPr lang="ro-RO" sz="1600" b="0" strike="noStrike" spc="-1" dirty="0" smtClean="0">
              <a:solidFill>
                <a:srgbClr val="000000"/>
              </a:solidFill>
              <a:latin typeface="Arial"/>
            </a:endParaRPr>
          </a:p>
          <a:p>
            <a:pPr>
              <a:lnSpc>
                <a:spcPct val="115000"/>
              </a:lnSpc>
            </a:pPr>
            <a:r>
              <a:rPr lang="ro-RO" sz="1600" b="1" strike="noStrike" spc="-1" dirty="0" smtClean="0">
                <a:solidFill>
                  <a:srgbClr val="000000"/>
                </a:solidFill>
                <a:latin typeface="Times New Roman"/>
                <a:ea typeface="Calibri"/>
              </a:rPr>
              <a:t>                          </a:t>
            </a:r>
            <a:r>
              <a:rPr lang="ro-RO" sz="1600" b="1" strike="noStrike" spc="-1" dirty="0">
                <a:solidFill>
                  <a:srgbClr val="000000"/>
                </a:solidFill>
                <a:latin typeface="Times New Roman"/>
                <a:ea typeface="Calibri"/>
              </a:rPr>
              <a:t>2 nerespectare prevederi legale SSM </a:t>
            </a:r>
            <a:endParaRPr lang="ro-RO" sz="1600" b="0" strike="noStrike" spc="-1" dirty="0">
              <a:solidFill>
                <a:srgbClr val="000000"/>
              </a:solidFill>
              <a:latin typeface="Arial"/>
            </a:endParaRPr>
          </a:p>
          <a:p>
            <a:pPr>
              <a:lnSpc>
                <a:spcPct val="115000"/>
              </a:lnSpc>
            </a:pPr>
            <a:r>
              <a:rPr lang="ro-RO" sz="1600" b="1" strike="noStrike" spc="-1" dirty="0">
                <a:solidFill>
                  <a:srgbClr val="000000"/>
                </a:solidFill>
                <a:latin typeface="Times New Roman"/>
                <a:ea typeface="Calibri"/>
              </a:rPr>
              <a:t>	        ( amenzi în valoare de 16.000 lei)</a:t>
            </a:r>
            <a:endParaRPr lang="ro-RO" sz="1600" b="0" strike="noStrike" spc="-1" dirty="0">
              <a:solidFill>
                <a:srgbClr val="000000"/>
              </a:solidFill>
              <a:latin typeface="Arial"/>
            </a:endParaRPr>
          </a:p>
          <a:p>
            <a:pPr algn="ctr">
              <a:lnSpc>
                <a:spcPct val="115000"/>
              </a:lnSpc>
            </a:pPr>
            <a:endParaRPr lang="ro-RO" sz="1600" b="0" strike="noStrike" spc="-1" dirty="0">
              <a:solidFill>
                <a:srgbClr val="000000"/>
              </a:solidFill>
              <a:latin typeface="Arial"/>
            </a:endParaRPr>
          </a:p>
          <a:p>
            <a:pPr algn="ctr">
              <a:lnSpc>
                <a:spcPct val="115000"/>
              </a:lnSpc>
            </a:pPr>
            <a:endParaRPr lang="ro-RO" sz="1600" b="0" strike="noStrike" spc="-1" dirty="0">
              <a:solidFill>
                <a:srgbClr val="000000"/>
              </a:solidFill>
              <a:latin typeface="Arial"/>
            </a:endParaRPr>
          </a:p>
        </p:txBody>
      </p:sp>
      <p:pic>
        <p:nvPicPr>
          <p:cNvPr id="197" name="Picture 2" descr="Zeci de hoteluri și pensiuni din Botoșani verificate de ITM. S-au aplicat amenzi de peste 150.000 de lei">
            <a:hlinkClick r:id="rId2"/>
          </p:cNvPr>
          <p:cNvPicPr/>
          <p:nvPr/>
        </p:nvPicPr>
        <p:blipFill>
          <a:blip r:embed="rId3" cstate="print"/>
          <a:stretch/>
        </p:blipFill>
        <p:spPr>
          <a:xfrm>
            <a:off x="251520" y="4653136"/>
            <a:ext cx="1292040" cy="860040"/>
          </a:xfrm>
          <a:prstGeom prst="rect">
            <a:avLst/>
          </a:prstGeom>
          <a:ln w="0">
            <a:noFill/>
          </a:ln>
        </p:spPr>
      </p:pic>
      <p:sp>
        <p:nvSpPr>
          <p:cNvPr id="198" name="Săgeată în jos 197"/>
          <p:cNvSpPr/>
          <p:nvPr/>
        </p:nvSpPr>
        <p:spPr>
          <a:xfrm>
            <a:off x="4499992" y="2924944"/>
            <a:ext cx="177128" cy="288032"/>
          </a:xfrm>
          <a:prstGeom prst="downArrow">
            <a:avLst>
              <a:gd name="adj1" fmla="val 50000"/>
              <a:gd name="adj2" fmla="val 50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199" name="Săgeată în jos 198"/>
          <p:cNvSpPr/>
          <p:nvPr/>
        </p:nvSpPr>
        <p:spPr>
          <a:xfrm>
            <a:off x="3563888" y="5013176"/>
            <a:ext cx="178200" cy="358200"/>
          </a:xfrm>
          <a:prstGeom prst="downArrow">
            <a:avLst>
              <a:gd name="adj1" fmla="val 50000"/>
              <a:gd name="adj2" fmla="val 50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200" name="Săgeată în jos 199"/>
          <p:cNvSpPr/>
          <p:nvPr/>
        </p:nvSpPr>
        <p:spPr>
          <a:xfrm>
            <a:off x="5148064" y="5013176"/>
            <a:ext cx="178200" cy="358200"/>
          </a:xfrm>
          <a:prstGeom prst="downArrow">
            <a:avLst>
              <a:gd name="adj1" fmla="val 50000"/>
              <a:gd name="adj2" fmla="val 50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201" name="Săgeată la dreapta 200"/>
          <p:cNvSpPr/>
          <p:nvPr/>
        </p:nvSpPr>
        <p:spPr>
          <a:xfrm>
            <a:off x="5148064" y="6021288"/>
            <a:ext cx="358200" cy="178200"/>
          </a:xfrm>
          <a:prstGeom prst="rightArrow">
            <a:avLst>
              <a:gd name="adj1" fmla="val 50000"/>
              <a:gd name="adj2" fmla="val 50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4640" rIns="90000" bIns="44640" anchor="ctr">
            <a:noAutofit/>
          </a:bodyPr>
          <a:lstStyle/>
          <a:p>
            <a:pPr>
              <a:lnSpc>
                <a:spcPct val="100000"/>
              </a:lnSpc>
            </a:pPr>
            <a:endParaRPr lang="ro-RO" sz="1800" b="0" strike="noStrike" spc="-1">
              <a:solidFill>
                <a:srgbClr val="000000"/>
              </a:solidFill>
              <a:latin typeface="Arial"/>
              <a:ea typeface="DejaVu Sans"/>
            </a:endParaRPr>
          </a:p>
        </p:txBody>
      </p:sp>
      <p:sp>
        <p:nvSpPr>
          <p:cNvPr id="2" name="PlaceHolder 1"/>
          <p:cNvSpPr>
            <a:spLocks noGrp="1"/>
          </p:cNvSpPr>
          <p:nvPr>
            <p:ph type="sldNum" idx="8"/>
          </p:nvPr>
        </p:nvSpPr>
        <p:spPr/>
        <p:txBody>
          <a:bodyPr/>
          <a:lstStyle/>
          <a:p>
            <a:fld id="{6796A718-4C8C-4EB5-A9CF-DFBE33FA805B}" type="slidenum">
              <a:rPr/>
              <a:pPr/>
              <a:t>6</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2" name="Dreptunghi 2"/>
          <p:cNvSpPr/>
          <p:nvPr/>
        </p:nvSpPr>
        <p:spPr>
          <a:xfrm>
            <a:off x="323640" y="260640"/>
            <a:ext cx="8637120" cy="676963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endParaRPr lang="ro-RO" sz="1800" b="0" strike="noStrike" spc="-1" dirty="0">
              <a:solidFill>
                <a:srgbClr val="000000"/>
              </a:solidFill>
              <a:latin typeface="Arial"/>
            </a:endParaRPr>
          </a:p>
          <a:p>
            <a:pPr marL="285840" indent="-285840" algn="ctr">
              <a:lnSpc>
                <a:spcPct val="100000"/>
              </a:lnSpc>
              <a:buClr>
                <a:srgbClr val="000000"/>
              </a:buClr>
              <a:buFont typeface="Wingdings" charset="2"/>
              <a:buChar char=""/>
            </a:pPr>
            <a:r>
              <a:rPr lang="ro-RO" sz="1600" b="1" i="1" strike="noStrike" spc="-1" dirty="0">
                <a:solidFill>
                  <a:srgbClr val="000000"/>
                </a:solidFill>
                <a:latin typeface="Times New Roman"/>
                <a:ea typeface="Times New Roman"/>
              </a:rPr>
              <a:t>ACȚIUNI DE CONTROL la centrele rezidențiale destinate persoanelor vârstnice, centrele rezidențiale destinate persoanelor adulte cu </a:t>
            </a:r>
            <a:r>
              <a:rPr lang="ro-RO" sz="1600" b="1" i="1" strike="noStrike" spc="-1" dirty="0" err="1">
                <a:solidFill>
                  <a:srgbClr val="000000"/>
                </a:solidFill>
                <a:latin typeface="Times New Roman"/>
                <a:ea typeface="Times New Roman"/>
              </a:rPr>
              <a:t>dizabilități</a:t>
            </a:r>
            <a:r>
              <a:rPr lang="ro-RO" sz="1600" b="1" i="1" strike="noStrike" spc="-1" dirty="0">
                <a:solidFill>
                  <a:srgbClr val="000000"/>
                </a:solidFill>
                <a:latin typeface="Times New Roman"/>
                <a:ea typeface="Times New Roman"/>
              </a:rPr>
              <a:t> și cele destinate copiilor – Ordinul viceprim-ministrului, ministrul afacerilor interne nr. 101 din 07.07.2023 - 10 – 21 iulie 2023 :</a:t>
            </a:r>
            <a:endParaRPr lang="ro-RO" sz="1600" b="0" strike="noStrike" spc="-1" dirty="0">
              <a:solidFill>
                <a:srgbClr val="000000"/>
              </a:solidFill>
              <a:latin typeface="Arial"/>
            </a:endParaRPr>
          </a:p>
          <a:p>
            <a:pPr marL="171360" indent="-171360" algn="ctr">
              <a:lnSpc>
                <a:spcPct val="100000"/>
              </a:lnSpc>
              <a:buClr>
                <a:srgbClr val="000000"/>
              </a:buClr>
            </a:pPr>
            <a:r>
              <a:rPr lang="ro-RO" sz="1600" b="1" i="1" spc="-1" dirty="0">
                <a:solidFill>
                  <a:srgbClr val="000000"/>
                </a:solidFill>
                <a:latin typeface="Times New Roman"/>
                <a:ea typeface="Times New Roman"/>
              </a:rPr>
              <a:t> </a:t>
            </a:r>
            <a:r>
              <a:rPr lang="ro-RO" sz="1600" b="1" i="1" spc="-1" dirty="0" smtClean="0">
                <a:solidFill>
                  <a:srgbClr val="000000"/>
                </a:solidFill>
                <a:latin typeface="Times New Roman"/>
                <a:ea typeface="Times New Roman"/>
              </a:rPr>
              <a:t>             </a:t>
            </a:r>
            <a:r>
              <a:rPr lang="ro-RO" sz="1600" b="1" i="1" strike="noStrike" spc="-1" dirty="0" smtClean="0">
                <a:solidFill>
                  <a:srgbClr val="000000"/>
                </a:solidFill>
                <a:latin typeface="Times New Roman"/>
                <a:ea typeface="Times New Roman"/>
              </a:rPr>
              <a:t> </a:t>
            </a:r>
            <a:r>
              <a:rPr lang="ro-RO" sz="1600" b="1" i="1" strike="noStrike" spc="-1" dirty="0">
                <a:solidFill>
                  <a:srgbClr val="000000"/>
                </a:solidFill>
                <a:latin typeface="Times New Roman"/>
                <a:ea typeface="Times New Roman"/>
              </a:rPr>
              <a:t>20 controale (68 centre )</a:t>
            </a:r>
            <a:endParaRPr lang="ro-RO" sz="1600" b="0" strike="noStrike" spc="-1" dirty="0">
              <a:solidFill>
                <a:srgbClr val="000000"/>
              </a:solidFill>
              <a:latin typeface="Arial"/>
            </a:endParaRPr>
          </a:p>
          <a:p>
            <a:pPr algn="ctr">
              <a:lnSpc>
                <a:spcPct val="100000"/>
              </a:lnSpc>
            </a:pPr>
            <a:endParaRPr lang="ro-RO" sz="1600" b="0" strike="noStrike" spc="-1" dirty="0">
              <a:solidFill>
                <a:srgbClr val="000000"/>
              </a:solidFill>
              <a:latin typeface="Arial"/>
            </a:endParaRPr>
          </a:p>
          <a:p>
            <a:pPr marL="171360" indent="-171360" algn="ctr">
              <a:lnSpc>
                <a:spcPct val="100000"/>
              </a:lnSpc>
              <a:buClr>
                <a:srgbClr val="000000"/>
              </a:buClr>
            </a:pPr>
            <a:r>
              <a:rPr lang="ro-RO" sz="1600" b="1" i="1" strike="noStrike" spc="-1" dirty="0">
                <a:solidFill>
                  <a:srgbClr val="000000"/>
                </a:solidFill>
                <a:latin typeface="Times New Roman"/>
                <a:ea typeface="Times New Roman"/>
              </a:rPr>
              <a:t>71 sancțiuni contravenționale    	                           52 avertismente</a:t>
            </a:r>
            <a:endParaRPr lang="ro-RO" sz="1600" b="0" strike="noStrike" spc="-1" dirty="0">
              <a:solidFill>
                <a:srgbClr val="000000"/>
              </a:solidFill>
              <a:latin typeface="Arial"/>
            </a:endParaRPr>
          </a:p>
          <a:p>
            <a:pPr marL="171360" indent="-171360">
              <a:lnSpc>
                <a:spcPct val="100000"/>
              </a:lnSpc>
              <a:buClr>
                <a:srgbClr val="000000"/>
              </a:buClr>
            </a:pPr>
            <a:r>
              <a:rPr lang="ro-RO" sz="1600" b="1" i="1" strike="noStrike" spc="-1" dirty="0" smtClean="0">
                <a:solidFill>
                  <a:srgbClr val="000000"/>
                </a:solidFill>
                <a:latin typeface="Times New Roman"/>
                <a:ea typeface="Times New Roman"/>
              </a:rPr>
              <a:t>   - </a:t>
            </a:r>
            <a:r>
              <a:rPr lang="ro-RO" sz="1600" b="1" i="1" strike="noStrike" spc="-1" dirty="0">
                <a:solidFill>
                  <a:srgbClr val="000000"/>
                </a:solidFill>
                <a:latin typeface="Times New Roman"/>
                <a:ea typeface="Times New Roman"/>
              </a:rPr>
              <a:t>2 pentru muncă nedeclarată				</a:t>
            </a:r>
            <a:endParaRPr lang="ro-RO" sz="1600" b="0" strike="noStrike" spc="-1" dirty="0">
              <a:solidFill>
                <a:srgbClr val="000000"/>
              </a:solidFill>
              <a:latin typeface="Arial"/>
            </a:endParaRPr>
          </a:p>
          <a:p>
            <a:pPr algn="ctr">
              <a:lnSpc>
                <a:spcPct val="100000"/>
              </a:lnSpc>
            </a:pPr>
            <a:r>
              <a:rPr lang="ro-RO" sz="1600" b="1" i="1" strike="noStrike" spc="-1" dirty="0">
                <a:solidFill>
                  <a:srgbClr val="000000"/>
                </a:solidFill>
                <a:latin typeface="Times New Roman"/>
                <a:ea typeface="Times New Roman"/>
              </a:rPr>
              <a:t> (amenzi în valoare de 40.000 lei)		76 măsuri de remediere deficiențe dispuse </a:t>
            </a:r>
            <a:endParaRPr lang="ro-RO" sz="1600" b="0" strike="noStrike" spc="-1" dirty="0">
              <a:solidFill>
                <a:srgbClr val="000000"/>
              </a:solidFill>
              <a:latin typeface="Arial"/>
            </a:endParaRPr>
          </a:p>
          <a:p>
            <a:pPr>
              <a:lnSpc>
                <a:spcPct val="100000"/>
              </a:lnSpc>
            </a:pPr>
            <a:r>
              <a:rPr lang="ro-RO" sz="1600" b="1" i="1" strike="noStrike" spc="-1" dirty="0">
                <a:solidFill>
                  <a:srgbClr val="000000"/>
                </a:solidFill>
                <a:latin typeface="Times New Roman"/>
                <a:ea typeface="Times New Roman"/>
              </a:rPr>
              <a:t>   - 3 pentru nerespectarea altor prevederi legale </a:t>
            </a:r>
            <a:endParaRPr lang="ro-RO" sz="1600" b="0" strike="noStrike" spc="-1" dirty="0">
              <a:solidFill>
                <a:srgbClr val="000000"/>
              </a:solidFill>
              <a:latin typeface="Arial"/>
            </a:endParaRPr>
          </a:p>
          <a:p>
            <a:pPr>
              <a:lnSpc>
                <a:spcPct val="100000"/>
              </a:lnSpc>
            </a:pPr>
            <a:r>
              <a:rPr lang="ro-RO" sz="1600" b="1" i="1" strike="noStrike" spc="-1" dirty="0">
                <a:solidFill>
                  <a:srgbClr val="000000"/>
                </a:solidFill>
                <a:latin typeface="Times New Roman"/>
                <a:ea typeface="Times New Roman"/>
              </a:rPr>
              <a:t> </a:t>
            </a:r>
            <a:r>
              <a:rPr lang="ro-RO" sz="1600" b="1" i="1" strike="noStrike" spc="-1" dirty="0" smtClean="0">
                <a:solidFill>
                  <a:srgbClr val="000000"/>
                </a:solidFill>
                <a:latin typeface="Times New Roman"/>
                <a:ea typeface="Times New Roman"/>
              </a:rPr>
              <a:t>    (</a:t>
            </a:r>
            <a:r>
              <a:rPr lang="ro-RO" sz="1600" b="1" i="1" strike="noStrike" spc="-1" dirty="0">
                <a:solidFill>
                  <a:srgbClr val="000000"/>
                </a:solidFill>
                <a:latin typeface="Times New Roman"/>
                <a:ea typeface="Times New Roman"/>
              </a:rPr>
              <a:t>amenzi în valoare de 9.000 lei)</a:t>
            </a:r>
            <a:endParaRPr lang="ro-RO" sz="1600" b="0" strike="noStrike" spc="-1" dirty="0">
              <a:solidFill>
                <a:srgbClr val="000000"/>
              </a:solidFill>
              <a:latin typeface="Arial"/>
            </a:endParaRPr>
          </a:p>
          <a:p>
            <a:pPr>
              <a:lnSpc>
                <a:spcPct val="100000"/>
              </a:lnSpc>
            </a:pPr>
            <a:r>
              <a:rPr lang="ro-RO" sz="1600" b="1" i="1" strike="noStrike" spc="-1" dirty="0">
                <a:solidFill>
                  <a:srgbClr val="000000"/>
                </a:solidFill>
                <a:latin typeface="Times New Roman"/>
                <a:ea typeface="Times New Roman"/>
              </a:rPr>
              <a:t>   - 4 pentru nerespectarea prevederilor legale SSM</a:t>
            </a:r>
            <a:endParaRPr lang="ro-RO" sz="1600" b="0" strike="noStrike" spc="-1" dirty="0">
              <a:solidFill>
                <a:srgbClr val="000000"/>
              </a:solidFill>
              <a:latin typeface="Arial"/>
            </a:endParaRPr>
          </a:p>
          <a:p>
            <a:pPr algn="ctr">
              <a:lnSpc>
                <a:spcPct val="100000"/>
              </a:lnSpc>
            </a:pPr>
            <a:r>
              <a:rPr lang="ro-RO" sz="1600" b="1" i="1" strike="noStrike" spc="-1" dirty="0">
                <a:solidFill>
                  <a:srgbClr val="000000"/>
                </a:solidFill>
                <a:latin typeface="Times New Roman"/>
                <a:ea typeface="Times New Roman"/>
              </a:rPr>
              <a:t>     </a:t>
            </a:r>
            <a:endParaRPr lang="ro-RO" sz="1600" b="0" strike="noStrike" spc="-1" dirty="0">
              <a:solidFill>
                <a:srgbClr val="000000"/>
              </a:solidFill>
              <a:latin typeface="Arial"/>
            </a:endParaRPr>
          </a:p>
          <a:p>
            <a:pPr marL="1657440" lvl="3" indent="-285840" algn="ctr">
              <a:lnSpc>
                <a:spcPct val="100000"/>
              </a:lnSpc>
              <a:buClr>
                <a:srgbClr val="000000"/>
              </a:buClr>
              <a:buFont typeface="Wingdings" charset="2"/>
              <a:buChar char=""/>
            </a:pPr>
            <a:r>
              <a:rPr lang="ro-RO" sz="1600" b="1" i="1" strike="noStrike" spc="-1" dirty="0">
                <a:solidFill>
                  <a:srgbClr val="000000"/>
                </a:solidFill>
                <a:latin typeface="Times New Roman"/>
                <a:ea typeface="Times New Roman"/>
              </a:rPr>
              <a:t>ACȚIUNI  DE CONTROL la angajatorii care desfășoară activitate de </a:t>
            </a:r>
            <a:r>
              <a:rPr lang="ro-RO" sz="1600" b="1" i="1" strike="noStrike" spc="-1" dirty="0" smtClean="0">
                <a:solidFill>
                  <a:srgbClr val="000000"/>
                </a:solidFill>
                <a:latin typeface="Times New Roman"/>
                <a:ea typeface="Times New Roman"/>
              </a:rPr>
              <a:t>transport persoane </a:t>
            </a:r>
            <a:r>
              <a:rPr lang="ro-RO" sz="1600" b="1" i="1" strike="noStrike" spc="-1" dirty="0">
                <a:solidFill>
                  <a:srgbClr val="000000"/>
                </a:solidFill>
                <a:latin typeface="Times New Roman"/>
                <a:ea typeface="Times New Roman"/>
              </a:rPr>
              <a:t>în regim de TAXI - identificare muncă nedeclarată  09.05.2023-                                                                                                       </a:t>
            </a:r>
            <a:r>
              <a:rPr lang="ro-RO" sz="1600" b="1" i="1" strike="noStrike" spc="-1" dirty="0" smtClean="0">
                <a:solidFill>
                  <a:srgbClr val="000000"/>
                </a:solidFill>
                <a:latin typeface="Times New Roman"/>
                <a:ea typeface="Times New Roman"/>
              </a:rPr>
              <a:t>12.05.2023 :</a:t>
            </a:r>
            <a:endParaRPr lang="ro-RO" sz="1600" b="0" strike="noStrike" spc="-1" dirty="0">
              <a:solidFill>
                <a:srgbClr val="000000"/>
              </a:solidFill>
              <a:latin typeface="Arial"/>
            </a:endParaRPr>
          </a:p>
          <a:p>
            <a:pPr marL="1371600" algn="just">
              <a:lnSpc>
                <a:spcPct val="100000"/>
              </a:lnSpc>
            </a:pPr>
            <a:r>
              <a:rPr lang="ro-RO" sz="1600" b="1" i="1" strike="noStrike" spc="-1" dirty="0">
                <a:solidFill>
                  <a:srgbClr val="000000"/>
                </a:solidFill>
                <a:latin typeface="Times New Roman"/>
                <a:ea typeface="Times New Roman"/>
              </a:rPr>
              <a:t>		           </a:t>
            </a:r>
            <a:r>
              <a:rPr lang="ro-RO" sz="1600" b="1" i="1" strike="noStrike" spc="-1" dirty="0" smtClean="0">
                <a:solidFill>
                  <a:srgbClr val="000000"/>
                </a:solidFill>
                <a:latin typeface="Times New Roman"/>
                <a:ea typeface="Times New Roman"/>
              </a:rPr>
              <a:t>            18 </a:t>
            </a:r>
            <a:r>
              <a:rPr lang="ro-RO" sz="1600" b="1" i="1" strike="noStrike" spc="-1" dirty="0">
                <a:solidFill>
                  <a:srgbClr val="000000"/>
                </a:solidFill>
                <a:latin typeface="Times New Roman"/>
                <a:ea typeface="Times New Roman"/>
              </a:rPr>
              <a:t>controale</a:t>
            </a:r>
            <a:endParaRPr lang="ro-RO" sz="1600" b="0" strike="noStrike" spc="-1" dirty="0">
              <a:solidFill>
                <a:srgbClr val="000000"/>
              </a:solidFill>
              <a:latin typeface="Arial"/>
            </a:endParaRPr>
          </a:p>
          <a:p>
            <a:pPr marL="1371600" algn="just">
              <a:lnSpc>
                <a:spcPct val="100000"/>
              </a:lnSpc>
            </a:pPr>
            <a:endParaRPr lang="ro-RO" sz="1600" b="0" strike="noStrike" spc="-1" dirty="0">
              <a:solidFill>
                <a:srgbClr val="000000"/>
              </a:solidFill>
              <a:latin typeface="Arial"/>
            </a:endParaRPr>
          </a:p>
          <a:p>
            <a:pPr marL="1371600" algn="ctr">
              <a:lnSpc>
                <a:spcPct val="100000"/>
              </a:lnSpc>
            </a:pPr>
            <a:r>
              <a:rPr lang="ro-RO" sz="1600" b="1" i="1" strike="noStrike" spc="-1" dirty="0">
                <a:solidFill>
                  <a:srgbClr val="000000"/>
                </a:solidFill>
                <a:latin typeface="Times New Roman"/>
                <a:ea typeface="Times New Roman"/>
              </a:rPr>
              <a:t>     </a:t>
            </a:r>
            <a:r>
              <a:rPr lang="ro-RO" sz="1600" b="1" i="1" strike="noStrike" spc="-1" dirty="0" smtClean="0">
                <a:solidFill>
                  <a:srgbClr val="000000"/>
                </a:solidFill>
                <a:latin typeface="Times New Roman"/>
                <a:ea typeface="Times New Roman"/>
              </a:rPr>
              <a:t>      </a:t>
            </a:r>
            <a:r>
              <a:rPr lang="ro-RO" sz="1600" b="1" i="1" strike="noStrike" spc="-1" dirty="0">
                <a:solidFill>
                  <a:srgbClr val="000000"/>
                </a:solidFill>
                <a:latin typeface="Times New Roman"/>
                <a:ea typeface="Times New Roman"/>
              </a:rPr>
              <a:t>5 sancțiuni contravenționale	      13 măsuri de remediere deficiențe dispuse  </a:t>
            </a:r>
            <a:endParaRPr lang="ro-RO" sz="1600" b="0" strike="noStrike" spc="-1" dirty="0">
              <a:solidFill>
                <a:srgbClr val="000000"/>
              </a:solidFill>
              <a:latin typeface="Arial"/>
            </a:endParaRPr>
          </a:p>
          <a:p>
            <a:pPr marL="1371600">
              <a:lnSpc>
                <a:spcPct val="100000"/>
              </a:lnSpc>
            </a:pPr>
            <a:r>
              <a:rPr lang="ro-RO" sz="1600" b="1" i="1" strike="noStrike" spc="-1" dirty="0">
                <a:solidFill>
                  <a:srgbClr val="000000"/>
                </a:solidFill>
                <a:latin typeface="Times New Roman"/>
                <a:ea typeface="Times New Roman"/>
              </a:rPr>
              <a:t>         - 3 pentru muncă nedeclarată </a:t>
            </a:r>
            <a:endParaRPr lang="ro-RO" sz="1600" b="0" strike="noStrike" spc="-1" dirty="0">
              <a:solidFill>
                <a:srgbClr val="000000"/>
              </a:solidFill>
              <a:latin typeface="Arial"/>
            </a:endParaRPr>
          </a:p>
          <a:p>
            <a:pPr marL="1371600">
              <a:lnSpc>
                <a:spcPct val="100000"/>
              </a:lnSpc>
            </a:pPr>
            <a:r>
              <a:rPr lang="ro-RO" sz="1600" b="1" i="1" strike="noStrike" spc="-1" dirty="0">
                <a:solidFill>
                  <a:srgbClr val="000000"/>
                </a:solidFill>
                <a:latin typeface="Times New Roman"/>
                <a:ea typeface="Times New Roman"/>
              </a:rPr>
              <a:t>          (amenzi în valoare de 80.000 lei)</a:t>
            </a:r>
            <a:endParaRPr lang="ro-RO" sz="1600" b="0" strike="noStrike" spc="-1" dirty="0">
              <a:solidFill>
                <a:srgbClr val="000000"/>
              </a:solidFill>
              <a:latin typeface="Arial"/>
            </a:endParaRPr>
          </a:p>
          <a:p>
            <a:pPr marL="1371600">
              <a:lnSpc>
                <a:spcPct val="100000"/>
              </a:lnSpc>
            </a:pPr>
            <a:r>
              <a:rPr lang="ro-RO" sz="1600" b="1" i="1" strike="noStrike" spc="-1" dirty="0">
                <a:solidFill>
                  <a:srgbClr val="000000"/>
                </a:solidFill>
                <a:latin typeface="Times New Roman"/>
                <a:ea typeface="Times New Roman"/>
              </a:rPr>
              <a:t>        - 2 pentru nerespectarea altor prevederi legale</a:t>
            </a:r>
            <a:endParaRPr lang="ro-RO" sz="1600" b="0" strike="noStrike" spc="-1" dirty="0">
              <a:solidFill>
                <a:srgbClr val="000000"/>
              </a:solidFill>
              <a:latin typeface="Arial"/>
            </a:endParaRPr>
          </a:p>
          <a:p>
            <a:pPr marL="1371600">
              <a:lnSpc>
                <a:spcPct val="100000"/>
              </a:lnSpc>
            </a:pPr>
            <a:r>
              <a:rPr lang="ro-RO" sz="1600" b="1" i="1" strike="noStrike" spc="-1" dirty="0">
                <a:solidFill>
                  <a:srgbClr val="000000"/>
                </a:solidFill>
                <a:latin typeface="Times New Roman"/>
                <a:ea typeface="Times New Roman"/>
              </a:rPr>
              <a:t>          </a:t>
            </a:r>
            <a:r>
              <a:rPr lang="ro-RO" sz="1600" b="1" i="1" strike="noStrike" spc="-1" dirty="0" smtClean="0">
                <a:solidFill>
                  <a:srgbClr val="000000"/>
                </a:solidFill>
                <a:latin typeface="Times New Roman"/>
                <a:ea typeface="Times New Roman"/>
              </a:rPr>
              <a:t>(amenzi </a:t>
            </a:r>
            <a:r>
              <a:rPr lang="ro-RO" sz="1600" b="1" i="1" strike="noStrike" spc="-1" dirty="0">
                <a:solidFill>
                  <a:srgbClr val="000000"/>
                </a:solidFill>
                <a:latin typeface="Times New Roman"/>
                <a:ea typeface="Times New Roman"/>
              </a:rPr>
              <a:t>în valoare de 3.000 lei)</a:t>
            </a:r>
            <a:endParaRPr lang="ro-RO" sz="1600" b="0" strike="noStrike" spc="-1" dirty="0">
              <a:solidFill>
                <a:srgbClr val="000000"/>
              </a:solidFill>
              <a:latin typeface="Arial"/>
            </a:endParaRPr>
          </a:p>
          <a:p>
            <a:pPr marL="1371600">
              <a:lnSpc>
                <a:spcPct val="100000"/>
              </a:lnSpc>
            </a:pPr>
            <a:endParaRPr lang="ro-RO" sz="1600" b="0" strike="noStrike" spc="-1" dirty="0">
              <a:solidFill>
                <a:srgbClr val="000000"/>
              </a:solidFill>
              <a:latin typeface="Arial"/>
            </a:endParaRPr>
          </a:p>
          <a:p>
            <a:pPr marL="1657440" lvl="3" indent="-285840" algn="ctr">
              <a:lnSpc>
                <a:spcPct val="100000"/>
              </a:lnSpc>
              <a:buClr>
                <a:srgbClr val="000000"/>
              </a:buClr>
              <a:buFont typeface="Wingdings" charset="2"/>
              <a:buChar char=""/>
            </a:pPr>
            <a:r>
              <a:rPr lang="ro-RO" sz="1600" b="1" i="1" strike="noStrike" spc="-1" dirty="0">
                <a:solidFill>
                  <a:srgbClr val="000000"/>
                </a:solidFill>
                <a:latin typeface="Times New Roman"/>
                <a:ea typeface="Times New Roman"/>
              </a:rPr>
              <a:t>ACȚIUNI DE CONTROL la solicitarea și împreună cu I.P.J. Botoșani                                                                       </a:t>
            </a:r>
            <a:r>
              <a:rPr lang="ro-RO" sz="1600" b="1" i="1" strike="noStrike" spc="-1" dirty="0" smtClean="0">
                <a:solidFill>
                  <a:srgbClr val="000000"/>
                </a:solidFill>
                <a:latin typeface="Times New Roman"/>
                <a:ea typeface="Times New Roman"/>
              </a:rPr>
              <a:t>                   12 </a:t>
            </a:r>
            <a:r>
              <a:rPr lang="ro-RO" sz="1600" b="1" i="1" strike="noStrike" spc="-1" dirty="0">
                <a:solidFill>
                  <a:srgbClr val="000000"/>
                </a:solidFill>
                <a:latin typeface="Times New Roman"/>
                <a:ea typeface="Times New Roman"/>
              </a:rPr>
              <a:t>controale </a:t>
            </a:r>
            <a:endParaRPr lang="ro-RO" sz="1600" b="0" strike="noStrike" spc="-1" dirty="0">
              <a:solidFill>
                <a:srgbClr val="000000"/>
              </a:solidFill>
              <a:latin typeface="Arial"/>
            </a:endParaRPr>
          </a:p>
        </p:txBody>
      </p:sp>
      <p:sp>
        <p:nvSpPr>
          <p:cNvPr id="203" name="Săgeată în jos 202"/>
          <p:cNvSpPr/>
          <p:nvPr/>
        </p:nvSpPr>
        <p:spPr>
          <a:xfrm>
            <a:off x="3600000" y="162000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204" name="Săgeată în jos 203"/>
          <p:cNvSpPr/>
          <p:nvPr/>
        </p:nvSpPr>
        <p:spPr>
          <a:xfrm>
            <a:off x="6120000" y="162000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205" name="Săgeată în jos 204"/>
          <p:cNvSpPr/>
          <p:nvPr/>
        </p:nvSpPr>
        <p:spPr>
          <a:xfrm>
            <a:off x="3600360" y="162036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206" name="Săgeată în jos 205"/>
          <p:cNvSpPr/>
          <p:nvPr/>
        </p:nvSpPr>
        <p:spPr>
          <a:xfrm>
            <a:off x="5400000" y="1620000"/>
            <a:ext cx="178200" cy="718200"/>
          </a:xfrm>
          <a:prstGeom prst="downArrow">
            <a:avLst>
              <a:gd name="adj1" fmla="val 50000"/>
              <a:gd name="adj2" fmla="val 100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207" name="Săgeată în jos 206"/>
          <p:cNvSpPr/>
          <p:nvPr/>
        </p:nvSpPr>
        <p:spPr>
          <a:xfrm>
            <a:off x="4140000" y="450000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sp>
        <p:nvSpPr>
          <p:cNvPr id="208" name="Săgeată în jos 207"/>
          <p:cNvSpPr/>
          <p:nvPr/>
        </p:nvSpPr>
        <p:spPr>
          <a:xfrm>
            <a:off x="5364088" y="4509120"/>
            <a:ext cx="178200" cy="178200"/>
          </a:xfrm>
          <a:prstGeom prst="downArrow">
            <a:avLst>
              <a:gd name="adj1" fmla="val 50000"/>
              <a:gd name="adj2" fmla="val 25000"/>
            </a:avLst>
          </a:prstGeom>
          <a:solidFill>
            <a:schemeClr val="accent1"/>
          </a:solidFill>
          <a:ln w="0">
            <a:solidFill>
              <a:srgbClr val="254061"/>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ro-RO" sz="1800" b="0" strike="noStrike" spc="-1">
              <a:solidFill>
                <a:srgbClr val="000000"/>
              </a:solidFill>
              <a:latin typeface="Arial"/>
              <a:ea typeface="DejaVu Sans"/>
            </a:endParaRPr>
          </a:p>
        </p:txBody>
      </p:sp>
      <p:pic>
        <p:nvPicPr>
          <p:cNvPr id="209" name="Imagine 208"/>
          <p:cNvPicPr/>
          <p:nvPr/>
        </p:nvPicPr>
        <p:blipFill>
          <a:blip r:embed="rId2" cstate="print"/>
          <a:stretch/>
        </p:blipFill>
        <p:spPr>
          <a:xfrm>
            <a:off x="540000" y="4140000"/>
            <a:ext cx="2878920" cy="358920"/>
          </a:xfrm>
          <a:prstGeom prst="rect">
            <a:avLst/>
          </a:prstGeom>
          <a:ln w="0">
            <a:noFill/>
          </a:ln>
        </p:spPr>
      </p:pic>
      <p:sp>
        <p:nvSpPr>
          <p:cNvPr id="2" name="PlaceHolder 1"/>
          <p:cNvSpPr>
            <a:spLocks noGrp="1"/>
          </p:cNvSpPr>
          <p:nvPr>
            <p:ph type="sldNum" idx="8"/>
          </p:nvPr>
        </p:nvSpPr>
        <p:spPr/>
        <p:txBody>
          <a:bodyPr/>
          <a:lstStyle/>
          <a:p>
            <a:fld id="{B7706387-A99D-47CB-8038-82DE10A26F1D}" type="slidenum">
              <a:rPr/>
              <a:pPr/>
              <a:t>7</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 name="PlaceHolder 1"/>
          <p:cNvSpPr>
            <a:spLocks noGrp="1"/>
          </p:cNvSpPr>
          <p:nvPr>
            <p:ph type="title"/>
          </p:nvPr>
        </p:nvSpPr>
        <p:spPr>
          <a:xfrm>
            <a:off x="685800" y="285840"/>
            <a:ext cx="7768440" cy="1152360"/>
          </a:xfrm>
          <a:prstGeom prst="rect">
            <a:avLst/>
          </a:prstGeom>
          <a:noFill/>
          <a:ln w="0">
            <a:noFill/>
          </a:ln>
        </p:spPr>
        <p:txBody>
          <a:bodyPr lIns="0" tIns="0" rIns="0" bIns="0" anchor="ctr">
            <a:noAutofit/>
          </a:bodyPr>
          <a:lstStyle/>
          <a:p>
            <a:pPr indent="0" algn="ctr">
              <a:lnSpc>
                <a:spcPct val="100000"/>
              </a:lnSpc>
              <a:buNone/>
              <a:tabLst>
                <a:tab pos="0" algn="l"/>
              </a:tabLst>
            </a:pPr>
            <a:r>
              <a:rPr lang="ro-RO" sz="2400" b="1" strike="noStrike" spc="-1" dirty="0">
                <a:solidFill>
                  <a:srgbClr val="000000"/>
                </a:solidFill>
                <a:latin typeface="Times New Roman"/>
              </a:rPr>
              <a:t>Acţiune de informare și conştientizare desfășurate de către Inspectoratul Teritorial de Muncă Botoșani  </a:t>
            </a:r>
            <a:r>
              <a:rPr sz="2400" dirty="0"/>
              <a:t/>
            </a:r>
            <a:br>
              <a:rPr sz="2400" dirty="0"/>
            </a:br>
            <a:r>
              <a:rPr lang="ro-RO" sz="2400" b="1" strike="noStrike" spc="-1" dirty="0">
                <a:solidFill>
                  <a:srgbClr val="000000"/>
                </a:solidFill>
                <a:latin typeface="Times New Roman"/>
              </a:rPr>
              <a:t>în primele 8 luni ale anului 2023 </a:t>
            </a:r>
            <a:endParaRPr lang="ro-RO" sz="2400" b="0" strike="noStrike" spc="-1" dirty="0">
              <a:solidFill>
                <a:srgbClr val="000000"/>
              </a:solidFill>
              <a:latin typeface="Arial"/>
            </a:endParaRPr>
          </a:p>
        </p:txBody>
      </p:sp>
      <p:sp>
        <p:nvSpPr>
          <p:cNvPr id="211" name="PlaceHolder 2"/>
          <p:cNvSpPr>
            <a:spLocks noGrp="1"/>
          </p:cNvSpPr>
          <p:nvPr>
            <p:ph type="subTitle"/>
          </p:nvPr>
        </p:nvSpPr>
        <p:spPr>
          <a:xfrm>
            <a:off x="430560" y="1484784"/>
            <a:ext cx="8388360" cy="5432616"/>
          </a:xfrm>
          <a:prstGeom prst="rect">
            <a:avLst/>
          </a:prstGeom>
          <a:noFill/>
          <a:ln w="0">
            <a:noFill/>
          </a:ln>
        </p:spPr>
        <p:txBody>
          <a:bodyPr lIns="0" tIns="0" rIns="0" bIns="0" anchor="t">
            <a:normAutofit/>
          </a:bodyPr>
          <a:lstStyle/>
          <a:p>
            <a:pPr marL="343080" indent="-343080" algn="just">
              <a:lnSpc>
                <a:spcPct val="100000"/>
              </a:lnSpc>
              <a:spcBef>
                <a:spcPts val="320"/>
              </a:spcBef>
              <a:buClr>
                <a:srgbClr val="000000"/>
              </a:buClr>
              <a:buFont typeface="Wingdings" charset="2"/>
              <a:buChar char=""/>
            </a:pPr>
            <a:r>
              <a:rPr lang="ro-RO" sz="1600" b="1" i="1" strike="noStrike" spc="-1" dirty="0">
                <a:solidFill>
                  <a:srgbClr val="000000"/>
                </a:solidFill>
                <a:latin typeface="Times New Roman"/>
              </a:rPr>
              <a:t>ACŢIUNE DE INFORMARE </a:t>
            </a:r>
            <a:r>
              <a:rPr lang="ro-RO" sz="1600" b="1" strike="noStrike" spc="-1" dirty="0">
                <a:solidFill>
                  <a:srgbClr val="000000"/>
                </a:solidFill>
                <a:latin typeface="Times New Roman"/>
              </a:rPr>
              <a:t>și conştientizare a cetățenilor români aflați în căutarea unui loc de muncă în străinătate, cu privire la riscurile la care se pot expune prin necunoașterea prevederilor legale .</a:t>
            </a:r>
            <a:r>
              <a:rPr lang="ro-RO" sz="1600" b="0" strike="noStrike" spc="-1" dirty="0">
                <a:solidFill>
                  <a:srgbClr val="000000"/>
                </a:solidFill>
                <a:latin typeface="Times New Roman"/>
              </a:rPr>
              <a:t> </a:t>
            </a:r>
            <a:endParaRPr lang="ro-RO" sz="1600" b="0" strike="noStrike" spc="-1" dirty="0" smtClean="0">
              <a:solidFill>
                <a:srgbClr val="000000"/>
              </a:solidFill>
              <a:latin typeface="Arial"/>
            </a:endParaRPr>
          </a:p>
          <a:p>
            <a:pPr marL="343080" indent="-343080" algn="l">
              <a:lnSpc>
                <a:spcPct val="100000"/>
              </a:lnSpc>
              <a:spcBef>
                <a:spcPts val="320"/>
              </a:spcBef>
              <a:buClr>
                <a:srgbClr val="000000"/>
              </a:buClr>
              <a:buFont typeface="Wingdings" charset="2"/>
              <a:buChar char=""/>
            </a:pPr>
            <a:r>
              <a:rPr lang="ro-RO" sz="1600" b="1" strike="noStrike" spc="-1" dirty="0" smtClean="0">
                <a:solidFill>
                  <a:srgbClr val="000000"/>
                </a:solidFill>
                <a:latin typeface="Times New Roman"/>
              </a:rPr>
              <a:t>2 </a:t>
            </a:r>
            <a:r>
              <a:rPr lang="fr-FR" sz="1600" b="1" strike="noStrike" spc="-1" dirty="0" err="1" smtClean="0">
                <a:solidFill>
                  <a:srgbClr val="000000"/>
                </a:solidFill>
                <a:latin typeface="Times New Roman"/>
              </a:rPr>
              <a:t>contro</a:t>
            </a:r>
            <a:r>
              <a:rPr lang="ro-RO" sz="1600" b="1" strike="noStrike" spc="-1" dirty="0">
                <a:solidFill>
                  <a:srgbClr val="000000"/>
                </a:solidFill>
                <a:latin typeface="Times New Roman"/>
              </a:rPr>
              <a:t>ale</a:t>
            </a:r>
            <a:r>
              <a:rPr lang="fr-FR" sz="1600" b="1" strike="noStrike" spc="-1" dirty="0">
                <a:solidFill>
                  <a:srgbClr val="000000"/>
                </a:solidFill>
                <a:latin typeface="Times New Roman"/>
              </a:rPr>
              <a:t> firme </a:t>
            </a:r>
            <a:r>
              <a:rPr lang="ro-RO" sz="1600" b="1" strike="noStrike" spc="-1" dirty="0">
                <a:solidFill>
                  <a:srgbClr val="000000"/>
                </a:solidFill>
                <a:latin typeface="Times New Roman"/>
              </a:rPr>
              <a:t>de mediere </a:t>
            </a:r>
            <a:r>
              <a:rPr lang="ro-RO" sz="1600" b="1" spc="-1" dirty="0" smtClean="0">
                <a:solidFill>
                  <a:srgbClr val="000000"/>
                </a:solidFill>
                <a:latin typeface="Times New Roman"/>
              </a:rPr>
              <a:t>și plasare forță de muncă</a:t>
            </a:r>
            <a:endParaRPr lang="ro-RO" sz="1600" b="0" strike="noStrike" spc="-1" dirty="0">
              <a:solidFill>
                <a:srgbClr val="000000"/>
              </a:solidFill>
              <a:latin typeface="Arial"/>
            </a:endParaRPr>
          </a:p>
          <a:p>
            <a:pPr marL="343080" indent="-343080" algn="l">
              <a:lnSpc>
                <a:spcPct val="100000"/>
              </a:lnSpc>
              <a:spcBef>
                <a:spcPts val="320"/>
              </a:spcBef>
              <a:buClr>
                <a:srgbClr val="000000"/>
              </a:buClr>
              <a:buFont typeface="Wingdings" charset="2"/>
              <a:buChar char=""/>
            </a:pPr>
            <a:r>
              <a:rPr lang="ro-RO" sz="1600" b="1" strike="noStrike" spc="-1" dirty="0" smtClean="0">
                <a:solidFill>
                  <a:srgbClr val="000000"/>
                </a:solidFill>
                <a:latin typeface="Times New Roman"/>
              </a:rPr>
              <a:t>2</a:t>
            </a:r>
            <a:r>
              <a:rPr lang="fr-FR" sz="1600" b="1" strike="noStrike" spc="-1" dirty="0">
                <a:solidFill>
                  <a:srgbClr val="000000"/>
                </a:solidFill>
                <a:latin typeface="Times New Roman"/>
              </a:rPr>
              <a:t>00 pliante </a:t>
            </a:r>
            <a:r>
              <a:rPr lang="fr-FR" sz="1600" b="1" strike="noStrike" spc="-1" dirty="0" err="1">
                <a:solidFill>
                  <a:srgbClr val="000000"/>
                </a:solidFill>
                <a:latin typeface="Times New Roman"/>
              </a:rPr>
              <a:t>distribuite</a:t>
            </a:r>
            <a:r>
              <a:rPr lang="ro-RO" sz="1600" b="1" strike="noStrike" spc="-1" dirty="0">
                <a:solidFill>
                  <a:srgbClr val="000000"/>
                </a:solidFill>
                <a:latin typeface="Times New Roman"/>
              </a:rPr>
              <a:t>  </a:t>
            </a:r>
            <a:endParaRPr lang="ro-RO" sz="1600" b="0" strike="noStrike" spc="-1" dirty="0">
              <a:solidFill>
                <a:srgbClr val="000000"/>
              </a:solidFill>
              <a:latin typeface="Arial"/>
            </a:endParaRPr>
          </a:p>
          <a:p>
            <a:pPr marL="343080" indent="0" algn="ctr">
              <a:lnSpc>
                <a:spcPct val="100000"/>
              </a:lnSpc>
              <a:spcBef>
                <a:spcPts val="320"/>
              </a:spcBef>
              <a:buNone/>
              <a:tabLst>
                <a:tab pos="0" algn="l"/>
              </a:tabLst>
            </a:pP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 </a:t>
            </a:r>
            <a:r>
              <a:rPr lang="ro-RO" sz="1600" b="1" i="1" strike="noStrike" spc="-1" dirty="0">
                <a:solidFill>
                  <a:srgbClr val="000000"/>
                </a:solidFill>
                <a:latin typeface="Times New Roman"/>
              </a:rPr>
              <a:t>ACŢIUNE DE INFORMARE </a:t>
            </a:r>
            <a:r>
              <a:rPr lang="ro-RO" sz="1600" b="1" strike="noStrike" spc="-1" dirty="0">
                <a:solidFill>
                  <a:srgbClr val="000000"/>
                </a:solidFill>
                <a:latin typeface="Times New Roman"/>
              </a:rPr>
              <a:t>şi conştientizare a cetățenilor străini aflați pe teritoriul României, cu privire la condițiile de angajare și la drepturile pe care le au ca lucrători în România :</a:t>
            </a:r>
            <a:endParaRPr lang="ro-RO" sz="1600" b="0" strike="noStrike" spc="-1" dirty="0">
              <a:solidFill>
                <a:srgbClr val="000000"/>
              </a:solidFill>
              <a:latin typeface="Arial"/>
            </a:endParaRPr>
          </a:p>
          <a:p>
            <a:pPr marL="343080" indent="-343080" algn="l">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2 întâlniri ,  una la sediul ITM Botoșani și una la primăria municipiului Dorohoi, cu angajatorii care utilizează și care vor în perspectivă să utilizeze ca și forță de muncă, cetățeni străini </a:t>
            </a:r>
            <a:r>
              <a:rPr lang="fr-FR" sz="1600" b="1" strike="noStrike" spc="-1" dirty="0">
                <a:solidFill>
                  <a:srgbClr val="000000"/>
                </a:solidFill>
                <a:latin typeface="Times New Roman"/>
              </a:rPr>
              <a:t> </a:t>
            </a:r>
            <a:endParaRPr lang="ro-RO" sz="1600" b="0" strike="noStrike" spc="-1" dirty="0">
              <a:solidFill>
                <a:srgbClr val="000000"/>
              </a:solidFill>
              <a:latin typeface="Arial"/>
            </a:endParaRPr>
          </a:p>
          <a:p>
            <a:pPr marL="343080" indent="-343080" algn="l">
              <a:lnSpc>
                <a:spcPct val="100000"/>
              </a:lnSpc>
              <a:spcBef>
                <a:spcPts val="320"/>
              </a:spcBef>
              <a:buClr>
                <a:srgbClr val="000000"/>
              </a:buClr>
              <a:buFont typeface="Wingdings" charset="2"/>
              <a:buChar char=""/>
              <a:tabLst>
                <a:tab pos="0" algn="l"/>
              </a:tabLst>
            </a:pPr>
            <a:r>
              <a:rPr lang="ro-RO" sz="1600" b="1" strike="noStrike" spc="-1" dirty="0">
                <a:solidFill>
                  <a:srgbClr val="000000"/>
                </a:solidFill>
                <a:latin typeface="Times New Roman"/>
              </a:rPr>
              <a:t>24 </a:t>
            </a:r>
            <a:r>
              <a:rPr lang="fr-FR" sz="1600" b="1" strike="noStrike" spc="-1" dirty="0" err="1">
                <a:solidFill>
                  <a:srgbClr val="000000"/>
                </a:solidFill>
                <a:latin typeface="Times New Roman"/>
              </a:rPr>
              <a:t>ac</a:t>
            </a:r>
            <a:r>
              <a:rPr lang="fr-FR" sz="1600" b="1" strike="noStrike" spc="-1" dirty="0">
                <a:solidFill>
                  <a:srgbClr val="000000"/>
                </a:solidFill>
                <a:latin typeface="Times New Roman"/>
              </a:rPr>
              <a:t>ț</a:t>
            </a:r>
            <a:r>
              <a:rPr lang="fr-FR" sz="1600" b="1" strike="noStrike" spc="-1" dirty="0" err="1">
                <a:solidFill>
                  <a:srgbClr val="000000"/>
                </a:solidFill>
                <a:latin typeface="Times New Roman"/>
              </a:rPr>
              <a:t>iuni</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din</a:t>
            </a:r>
            <a:r>
              <a:rPr lang="fr-FR" sz="1600" b="1" strike="noStrike" spc="-1" dirty="0">
                <a:solidFill>
                  <a:srgbClr val="000000"/>
                </a:solidFill>
                <a:latin typeface="Times New Roman"/>
              </a:rPr>
              <a:t> care </a:t>
            </a:r>
            <a:r>
              <a:rPr lang="ro-RO" sz="1600" b="1" strike="noStrike" spc="-1" dirty="0">
                <a:solidFill>
                  <a:srgbClr val="000000"/>
                </a:solidFill>
                <a:latin typeface="Times New Roman"/>
              </a:rPr>
              <a:t>8</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împreună</a:t>
            </a:r>
            <a:r>
              <a:rPr lang="fr-FR" sz="1600" b="1" strike="noStrike" spc="-1" dirty="0">
                <a:solidFill>
                  <a:srgbClr val="000000"/>
                </a:solidFill>
                <a:latin typeface="Times New Roman"/>
              </a:rPr>
              <a:t> </a:t>
            </a:r>
            <a:r>
              <a:rPr lang="fr-FR" sz="1600" b="1" strike="noStrike" spc="-1" dirty="0" err="1">
                <a:solidFill>
                  <a:srgbClr val="000000"/>
                </a:solidFill>
                <a:latin typeface="Times New Roman"/>
              </a:rPr>
              <a:t>cu</a:t>
            </a:r>
            <a:r>
              <a:rPr lang="fr-FR" sz="1600" b="1" strike="noStrike" spc="-1" dirty="0">
                <a:solidFill>
                  <a:srgbClr val="000000"/>
                </a:solidFill>
                <a:latin typeface="Times New Roman"/>
              </a:rPr>
              <a:t> IGI </a:t>
            </a:r>
            <a:r>
              <a:rPr lang="ro-RO" sz="1600" b="1" strike="noStrike" spc="-1" dirty="0">
                <a:solidFill>
                  <a:srgbClr val="000000"/>
                </a:solidFill>
                <a:latin typeface="Times New Roman"/>
              </a:rPr>
              <a:t> - Biroul pentru Imigrări Botoșani</a:t>
            </a:r>
            <a:r>
              <a:rPr lang="en-US" sz="1600" b="1" strike="noStrike" spc="-1" dirty="0">
                <a:solidFill>
                  <a:srgbClr val="000000"/>
                </a:solidFill>
                <a:latin typeface="Times New Roman"/>
              </a:rPr>
              <a:t> </a:t>
            </a:r>
            <a:endParaRPr lang="ro-RO" sz="1600" b="0" strike="noStrike" spc="-1" dirty="0">
              <a:solidFill>
                <a:srgbClr val="000000"/>
              </a:solidFill>
              <a:latin typeface="Arial"/>
            </a:endParaRPr>
          </a:p>
          <a:p>
            <a:pPr indent="0" algn="ctr">
              <a:lnSpc>
                <a:spcPct val="100000"/>
              </a:lnSpc>
              <a:spcBef>
                <a:spcPts val="320"/>
              </a:spcBef>
              <a:buNone/>
              <a:tabLst>
                <a:tab pos="0" algn="l"/>
              </a:tabLst>
            </a:pPr>
            <a:endParaRPr lang="ro-RO" sz="1600" b="0" strike="noStrike" spc="-1" dirty="0">
              <a:solidFill>
                <a:srgbClr val="000000"/>
              </a:solidFill>
              <a:latin typeface="Arial"/>
            </a:endParaRPr>
          </a:p>
          <a:p>
            <a:pPr marL="343080" indent="-343080" algn="just">
              <a:lnSpc>
                <a:spcPct val="100000"/>
              </a:lnSpc>
              <a:spcBef>
                <a:spcPts val="320"/>
              </a:spcBef>
              <a:buClr>
                <a:srgbClr val="000000"/>
              </a:buClr>
              <a:buFont typeface="Wingdings" charset="2"/>
              <a:buChar char=""/>
              <a:tabLst>
                <a:tab pos="0" algn="l"/>
              </a:tabLst>
            </a:pPr>
            <a:r>
              <a:rPr lang="ro-RO" sz="1600" b="1" i="1" strike="noStrike" spc="-1" dirty="0">
                <a:solidFill>
                  <a:srgbClr val="000000"/>
                </a:solidFill>
                <a:latin typeface="Times New Roman"/>
              </a:rPr>
              <a:t>ACȚIUNE DE INFORMARE </a:t>
            </a:r>
            <a:r>
              <a:rPr lang="ro-RO" sz="1600" b="1" strike="noStrike" spc="-1" dirty="0">
                <a:solidFill>
                  <a:srgbClr val="000000"/>
                </a:solidFill>
                <a:latin typeface="Times New Roman"/>
              </a:rPr>
              <a:t>a elevilor din clasele terminale, acțiune desfășurată cu sprijinul IȘJ </a:t>
            </a:r>
            <a:r>
              <a:rPr lang="ro-RO" sz="1600" b="1" strike="noStrike" spc="-1" dirty="0" smtClean="0">
                <a:solidFill>
                  <a:srgbClr val="000000"/>
                </a:solidFill>
                <a:latin typeface="Times New Roman"/>
              </a:rPr>
              <a:t>Botoșani, </a:t>
            </a:r>
            <a:r>
              <a:rPr lang="ro-RO" sz="1600" b="1" strike="noStrike" spc="-1" dirty="0">
                <a:solidFill>
                  <a:srgbClr val="000000"/>
                </a:solidFill>
                <a:latin typeface="Times New Roman"/>
              </a:rPr>
              <a:t>simpozion sub egida „Educăm pentru viitor”.</a:t>
            </a:r>
            <a:endParaRPr lang="ro-RO" sz="1600" b="0" strike="noStrike" spc="-1" dirty="0">
              <a:solidFill>
                <a:srgbClr val="000000"/>
              </a:solidFill>
              <a:latin typeface="Arial"/>
            </a:endParaRPr>
          </a:p>
          <a:p>
            <a:pPr indent="0" algn="ctr">
              <a:lnSpc>
                <a:spcPct val="100000"/>
              </a:lnSpc>
              <a:spcBef>
                <a:spcPts val="380"/>
              </a:spcBef>
              <a:buNone/>
              <a:tabLst>
                <a:tab pos="0" algn="l"/>
              </a:tabLst>
            </a:pPr>
            <a:endParaRPr lang="ro-RO" sz="1900" b="0" strike="noStrike" spc="-1" dirty="0">
              <a:solidFill>
                <a:srgbClr val="000000"/>
              </a:solidFill>
              <a:latin typeface="Arial"/>
            </a:endParaRPr>
          </a:p>
          <a:p>
            <a:pPr indent="0">
              <a:lnSpc>
                <a:spcPct val="100000"/>
              </a:lnSpc>
              <a:spcBef>
                <a:spcPts val="641"/>
              </a:spcBef>
              <a:buNone/>
              <a:tabLst>
                <a:tab pos="0" algn="l"/>
              </a:tabLst>
            </a:pPr>
            <a:endParaRPr lang="ro-RO" sz="3200" b="0" strike="noStrike" spc="-1" dirty="0">
              <a:solidFill>
                <a:srgbClr val="000000"/>
              </a:solidFill>
              <a:latin typeface="Arial"/>
            </a:endParaRPr>
          </a:p>
        </p:txBody>
      </p:sp>
      <p:pic>
        <p:nvPicPr>
          <p:cNvPr id="212" name="Imagine 5" descr="D:\Lucru\Documente\Carmen.Hritcu\FOTO ITM\344191547_1436597430442785_7622684884105439118_n.jpg"/>
          <p:cNvPicPr/>
          <p:nvPr/>
        </p:nvPicPr>
        <p:blipFill>
          <a:blip r:embed="rId3" cstate="print"/>
          <a:stretch/>
        </p:blipFill>
        <p:spPr>
          <a:xfrm>
            <a:off x="7203960" y="5793480"/>
            <a:ext cx="1618200" cy="911520"/>
          </a:xfrm>
          <a:prstGeom prst="rect">
            <a:avLst/>
          </a:prstGeom>
          <a:ln w="0">
            <a:noFill/>
          </a:ln>
        </p:spPr>
      </p:pic>
      <p:pic>
        <p:nvPicPr>
          <p:cNvPr id="213" name="Imagine 212"/>
          <p:cNvPicPr/>
          <p:nvPr/>
        </p:nvPicPr>
        <p:blipFill>
          <a:blip r:embed="rId4" cstate="print"/>
          <a:stretch/>
        </p:blipFill>
        <p:spPr>
          <a:xfrm>
            <a:off x="5940000" y="5793480"/>
            <a:ext cx="1267200" cy="911520"/>
          </a:xfrm>
          <a:prstGeom prst="rect">
            <a:avLst/>
          </a:prstGeom>
          <a:ln w="0">
            <a:noFill/>
          </a:ln>
        </p:spPr>
      </p:pic>
      <p:sp>
        <p:nvSpPr>
          <p:cNvPr id="4" name="PlaceHolder 3"/>
          <p:cNvSpPr>
            <a:spLocks noGrp="1"/>
          </p:cNvSpPr>
          <p:nvPr>
            <p:ph type="sldNum" idx="2"/>
          </p:nvPr>
        </p:nvSpPr>
        <p:spPr/>
        <p:txBody>
          <a:bodyPr/>
          <a:lstStyle/>
          <a:p>
            <a:fld id="{A44F3796-E8C1-43BE-B8B6-499253F8648D}" type="slidenum">
              <a:rPr/>
              <a:pPr/>
              <a:t>8</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 name="Dreptunghi 4"/>
          <p:cNvSpPr/>
          <p:nvPr/>
        </p:nvSpPr>
        <p:spPr>
          <a:xfrm>
            <a:off x="323528" y="548680"/>
            <a:ext cx="8314672" cy="563085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840" indent="-285840">
              <a:lnSpc>
                <a:spcPct val="100000"/>
              </a:lnSpc>
              <a:buClr>
                <a:srgbClr val="000000"/>
              </a:buClr>
              <a:buFont typeface="Wingdings" charset="2"/>
              <a:buChar char=""/>
            </a:pPr>
            <a:r>
              <a:rPr lang="ro-RO" sz="1800" b="1" i="1" strike="noStrike" spc="-1" dirty="0">
                <a:solidFill>
                  <a:srgbClr val="000000"/>
                </a:solidFill>
                <a:latin typeface="Times New Roman"/>
                <a:ea typeface="DejaVu Sans"/>
              </a:rPr>
              <a:t>ACȚIUNE DE INFORMARE </a:t>
            </a:r>
            <a:r>
              <a:rPr lang="ro-RO" sz="1800" b="1" strike="noStrike" spc="-1" dirty="0">
                <a:solidFill>
                  <a:srgbClr val="000000"/>
                </a:solidFill>
                <a:latin typeface="Times New Roman"/>
                <a:ea typeface="DejaVu Sans"/>
              </a:rPr>
              <a:t>privind respectarea prevederilor legale de securitate și sănătate în muncă </a:t>
            </a:r>
            <a:r>
              <a:rPr lang="ro-RO" sz="1800" b="1" strike="noStrike" spc="-1" dirty="0" smtClean="0">
                <a:solidFill>
                  <a:srgbClr val="000000"/>
                </a:solidFill>
                <a:latin typeface="Times New Roman"/>
                <a:ea typeface="DejaVu Sans"/>
              </a:rPr>
              <a:t>:</a:t>
            </a:r>
            <a:endParaRPr lang="ro-RO" sz="1800" b="0" strike="noStrike" spc="-1" dirty="0" smtClean="0">
              <a:solidFill>
                <a:srgbClr val="000000"/>
              </a:solidFill>
              <a:latin typeface="Arial"/>
            </a:endParaRPr>
          </a:p>
          <a:p>
            <a:pPr marL="743040" lvl="1" indent="-285840">
              <a:buClr>
                <a:srgbClr val="000000"/>
              </a:buClr>
              <a:buFont typeface="Wingdings" charset="2"/>
              <a:buChar char=""/>
            </a:pPr>
            <a:r>
              <a:rPr lang="ro-RO" b="1" strike="noStrike" spc="-1" dirty="0">
                <a:solidFill>
                  <a:srgbClr val="000000"/>
                </a:solidFill>
                <a:latin typeface="Times New Roman"/>
                <a:ea typeface="DejaVu Sans"/>
              </a:rPr>
              <a:t>5 sesiuni de informare și conștientizare – 62 persoane participante </a:t>
            </a:r>
            <a:endParaRPr lang="ro-RO" b="0" strike="noStrike" spc="-1" dirty="0">
              <a:solidFill>
                <a:srgbClr val="000000"/>
              </a:solidFill>
              <a:latin typeface="Arial"/>
            </a:endParaRPr>
          </a:p>
          <a:p>
            <a:pPr marL="743040" lvl="1" indent="-285840">
              <a:buClr>
                <a:srgbClr val="000000"/>
              </a:buClr>
              <a:buFont typeface="Wingdings" charset="2"/>
              <a:buChar char=""/>
            </a:pPr>
            <a:r>
              <a:rPr lang="ro-RO" b="1" strike="noStrike" spc="-1" dirty="0" smtClean="0">
                <a:solidFill>
                  <a:srgbClr val="000000"/>
                </a:solidFill>
                <a:latin typeface="Times New Roman"/>
                <a:ea typeface="DejaVu Sans"/>
              </a:rPr>
              <a:t>9 </a:t>
            </a:r>
            <a:r>
              <a:rPr lang="ro-RO" b="1" strike="noStrike" spc="-1" dirty="0">
                <a:solidFill>
                  <a:srgbClr val="000000"/>
                </a:solidFill>
                <a:latin typeface="Times New Roman"/>
                <a:ea typeface="DejaVu Sans"/>
              </a:rPr>
              <a:t>materiale de informare și conștientizare postate pe pagina web a I.T.M. Botoșani </a:t>
            </a:r>
            <a:endParaRPr lang="ro-RO" spc="-1" dirty="0">
              <a:solidFill>
                <a:srgbClr val="000000"/>
              </a:solidFill>
              <a:latin typeface="Arial"/>
            </a:endParaRPr>
          </a:p>
          <a:p>
            <a:pPr marL="743040" lvl="1" indent="-285840">
              <a:buClr>
                <a:srgbClr val="000000"/>
              </a:buClr>
              <a:buFont typeface="Wingdings" charset="2"/>
              <a:buChar char=""/>
            </a:pPr>
            <a:r>
              <a:rPr lang="ro-RO" sz="1800" b="1" strike="noStrike" spc="-1" dirty="0" smtClean="0">
                <a:solidFill>
                  <a:srgbClr val="000000"/>
                </a:solidFill>
                <a:latin typeface="Times New Roman"/>
                <a:ea typeface="DejaVu Sans"/>
              </a:rPr>
              <a:t>4 </a:t>
            </a:r>
            <a:r>
              <a:rPr lang="ro-RO" sz="1800" b="1" strike="noStrike" spc="-1" dirty="0">
                <a:solidFill>
                  <a:srgbClr val="000000"/>
                </a:solidFill>
                <a:latin typeface="Times New Roman"/>
                <a:ea typeface="DejaVu Sans"/>
              </a:rPr>
              <a:t>materiale de informare și conștientizare transmise către angajatori </a:t>
            </a:r>
            <a:endParaRPr lang="ro-RO" sz="1800" b="0" strike="noStrike" spc="-1" dirty="0">
              <a:solidFill>
                <a:srgbClr val="000000"/>
              </a:solidFill>
              <a:latin typeface="Arial"/>
            </a:endParaRPr>
          </a:p>
          <a:p>
            <a:pPr algn="ctr">
              <a:lnSpc>
                <a:spcPct val="100000"/>
              </a:lnSpc>
            </a:pPr>
            <a:endParaRPr lang="ro-RO" sz="1800" b="0" strike="noStrike" spc="-1" dirty="0" smtClean="0">
              <a:solidFill>
                <a:srgbClr val="000000"/>
              </a:solidFill>
              <a:latin typeface="Arial"/>
            </a:endParaRPr>
          </a:p>
          <a:p>
            <a:pPr algn="ctr">
              <a:lnSpc>
                <a:spcPct val="100000"/>
              </a:lnSpc>
            </a:pPr>
            <a:endParaRPr lang="ro-RO" spc="-1" dirty="0">
              <a:solidFill>
                <a:srgbClr val="000000"/>
              </a:solidFill>
              <a:latin typeface="Arial"/>
            </a:endParaRPr>
          </a:p>
          <a:p>
            <a:pPr algn="ctr">
              <a:lnSpc>
                <a:spcPct val="100000"/>
              </a:lnSpc>
            </a:pPr>
            <a:endParaRPr lang="ro-RO" sz="1800" b="0" strike="noStrike" spc="-1" dirty="0" smtClean="0">
              <a:solidFill>
                <a:srgbClr val="000000"/>
              </a:solidFill>
              <a:latin typeface="Arial"/>
            </a:endParaRPr>
          </a:p>
          <a:p>
            <a:pPr algn="ctr">
              <a:lnSpc>
                <a:spcPct val="100000"/>
              </a:lnSpc>
            </a:pPr>
            <a:endParaRPr lang="ro-RO" sz="1800" b="0" strike="noStrike" spc="-1" dirty="0" smtClean="0">
              <a:solidFill>
                <a:srgbClr val="000000"/>
              </a:solidFill>
              <a:latin typeface="Arial"/>
            </a:endParaRPr>
          </a:p>
          <a:p>
            <a:pPr algn="ctr">
              <a:lnSpc>
                <a:spcPct val="100000"/>
              </a:lnSpc>
            </a:pPr>
            <a:endParaRPr lang="ro-RO" sz="1800" b="0" strike="noStrike" spc="-1" dirty="0">
              <a:solidFill>
                <a:srgbClr val="000000"/>
              </a:solidFill>
              <a:latin typeface="Arial"/>
            </a:endParaRPr>
          </a:p>
          <a:p>
            <a:pPr marL="285840" indent="-285840" algn="just">
              <a:lnSpc>
                <a:spcPct val="100000"/>
              </a:lnSpc>
              <a:buClr>
                <a:srgbClr val="000000"/>
              </a:buClr>
              <a:buFont typeface="Wingdings" charset="2"/>
              <a:buChar char=""/>
            </a:pPr>
            <a:r>
              <a:rPr lang="ro-RO" sz="1800" b="1" i="1" strike="noStrike" spc="-1" dirty="0">
                <a:solidFill>
                  <a:srgbClr val="000000"/>
                </a:solidFill>
                <a:latin typeface="Times New Roman"/>
                <a:ea typeface="DejaVu Sans"/>
              </a:rPr>
              <a:t>ACȚIUNE DE INFORMARE  </a:t>
            </a:r>
            <a:r>
              <a:rPr lang="ro-RO" sz="1800" b="1" strike="noStrike" spc="-1" dirty="0">
                <a:solidFill>
                  <a:srgbClr val="000000"/>
                </a:solidFill>
                <a:latin typeface="Times New Roman"/>
                <a:ea typeface="DejaVu Sans"/>
              </a:rPr>
              <a:t>și</a:t>
            </a:r>
            <a:r>
              <a:rPr lang="ro-RO" sz="1800" b="1" i="1" strike="noStrike" spc="-1" dirty="0">
                <a:solidFill>
                  <a:srgbClr val="000000"/>
                </a:solidFill>
                <a:latin typeface="Times New Roman"/>
                <a:ea typeface="DejaVu Sans"/>
              </a:rPr>
              <a:t> </a:t>
            </a:r>
            <a:r>
              <a:rPr lang="ro-RO" sz="1800" b="1" strike="noStrike" spc="-1" dirty="0">
                <a:solidFill>
                  <a:srgbClr val="000000"/>
                </a:solidFill>
                <a:latin typeface="Times New Roman"/>
                <a:ea typeface="DejaVu Sans"/>
              </a:rPr>
              <a:t>conștientizare a importanței domeniului securitate și sănătate în muncă în rândul personalului Protopopiatelor și a subunităților Arhiepiscopiei Iașilor care își desfășoară activitatea pe raza județului Botoșani. Urmare a acestei întâlniri, Inspectoratul Teritorial de Muncă Botoșani a încheiat un protocol de colaborare privind securitatea și sănătatea în muncă cu Mitropolia Moldovei și Bucovinei - Arhiepiscopia </a:t>
            </a:r>
            <a:r>
              <a:rPr lang="ro-RO" sz="1800" b="1" strike="noStrike" spc="-1" dirty="0" smtClean="0">
                <a:solidFill>
                  <a:srgbClr val="000000"/>
                </a:solidFill>
                <a:latin typeface="Times New Roman"/>
                <a:ea typeface="DejaVu Sans"/>
              </a:rPr>
              <a:t>Iașilor,  </a:t>
            </a:r>
            <a:r>
              <a:rPr lang="ro-RO" sz="1800" b="1" strike="noStrike" spc="-1" dirty="0">
                <a:solidFill>
                  <a:srgbClr val="000000"/>
                </a:solidFill>
                <a:latin typeface="Times New Roman"/>
                <a:ea typeface="DejaVu Sans"/>
              </a:rPr>
              <a:t>vizând activitățile de securitate și sănătate în muncă la nivelul județului Botoșani.</a:t>
            </a:r>
            <a:endParaRPr lang="ro-RO" sz="1800" b="0" strike="noStrike" spc="-1" dirty="0">
              <a:solidFill>
                <a:srgbClr val="000000"/>
              </a:solidFill>
              <a:latin typeface="Arial"/>
            </a:endParaRPr>
          </a:p>
          <a:p>
            <a:pPr>
              <a:lnSpc>
                <a:spcPct val="100000"/>
              </a:lnSpc>
            </a:pPr>
            <a:endParaRPr lang="ro-RO" sz="1800" b="0" strike="noStrike" spc="-1" dirty="0">
              <a:solidFill>
                <a:srgbClr val="000000"/>
              </a:solidFill>
              <a:latin typeface="Arial"/>
            </a:endParaRPr>
          </a:p>
          <a:p>
            <a:pPr>
              <a:lnSpc>
                <a:spcPct val="100000"/>
              </a:lnSpc>
            </a:pPr>
            <a:endParaRPr lang="ro-RO" sz="1800" b="0" strike="noStrike" spc="-1" dirty="0">
              <a:solidFill>
                <a:srgbClr val="000000"/>
              </a:solidFill>
              <a:latin typeface="Arial"/>
            </a:endParaRPr>
          </a:p>
        </p:txBody>
      </p:sp>
      <p:pic>
        <p:nvPicPr>
          <p:cNvPr id="215" name="ymail_attachmentId7a866589-e599-41bc-8c0a-4c081f019c16" descr="cid:7a866589-e599-41bc-8c0a-4c081f019c16"/>
          <p:cNvPicPr/>
          <p:nvPr/>
        </p:nvPicPr>
        <p:blipFill>
          <a:blip r:embed="rId3" cstate="print"/>
          <a:stretch/>
        </p:blipFill>
        <p:spPr>
          <a:xfrm>
            <a:off x="6444208" y="5537844"/>
            <a:ext cx="1652384" cy="1131516"/>
          </a:xfrm>
          <a:prstGeom prst="rect">
            <a:avLst/>
          </a:prstGeom>
          <a:ln w="9525">
            <a:noFill/>
          </a:ln>
        </p:spPr>
      </p:pic>
      <p:sp>
        <p:nvSpPr>
          <p:cNvPr id="216" name="PlaceHolder 4"/>
          <p:cNvSpPr/>
          <p:nvPr/>
        </p:nvSpPr>
        <p:spPr>
          <a:xfrm>
            <a:off x="685800" y="180000"/>
            <a:ext cx="7768440" cy="10782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tabLst>
                <a:tab pos="0" algn="l"/>
              </a:tabLst>
            </a:pPr>
            <a:endParaRPr lang="ro-RO" sz="2400" b="0" strike="noStrike" spc="-1" dirty="0">
              <a:solidFill>
                <a:srgbClr val="000000"/>
              </a:solidFill>
              <a:latin typeface="Arial"/>
            </a:endParaRPr>
          </a:p>
        </p:txBody>
      </p:sp>
      <p:sp>
        <p:nvSpPr>
          <p:cNvPr id="2" name="PlaceHolder 1"/>
          <p:cNvSpPr>
            <a:spLocks noGrp="1"/>
          </p:cNvSpPr>
          <p:nvPr>
            <p:ph type="sldNum" idx="8"/>
          </p:nvPr>
        </p:nvSpPr>
        <p:spPr/>
        <p:txBody>
          <a:bodyPr/>
          <a:lstStyle/>
          <a:p>
            <a:fld id="{13A3BAEC-7EC2-473E-BC7C-87FB919F83C3}" type="slidenum">
              <a:rPr/>
              <a:pPr/>
              <a:t>9</a:t>
            </a:fld>
            <a:endParaRPr/>
          </a:p>
        </p:txBody>
      </p:sp>
      <p:pic>
        <p:nvPicPr>
          <p:cNvPr id="4" name="Imagine 3"/>
          <p:cNvPicPr>
            <a:picLocks noChangeAspect="1"/>
          </p:cNvPicPr>
          <p:nvPr/>
        </p:nvPicPr>
        <p:blipFill>
          <a:blip r:embed="rId4"/>
          <a:stretch>
            <a:fillRect/>
          </a:stretch>
        </p:blipFill>
        <p:spPr>
          <a:xfrm>
            <a:off x="1259632" y="2276872"/>
            <a:ext cx="1656184" cy="12241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mă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ă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2955</TotalTime>
  <Words>1612</Words>
  <Application>Microsoft Office PowerPoint</Application>
  <PresentationFormat>Expunere pe ecran (4:3)</PresentationFormat>
  <Paragraphs>194</Paragraphs>
  <Slides>12</Slides>
  <Notes>3</Notes>
  <HiddenSlides>0</HiddenSlides>
  <MMClips>0</MMClips>
  <ScaleCrop>false</ScaleCrop>
  <HeadingPairs>
    <vt:vector size="6" baseType="variant">
      <vt:variant>
        <vt:lpstr>Fonturi utilizate</vt:lpstr>
      </vt:variant>
      <vt:variant>
        <vt:i4>8</vt:i4>
      </vt:variant>
      <vt:variant>
        <vt:lpstr>Temă</vt:lpstr>
      </vt:variant>
      <vt:variant>
        <vt:i4>4</vt:i4>
      </vt:variant>
      <vt:variant>
        <vt:lpstr>Titluri diapozitive</vt:lpstr>
      </vt:variant>
      <vt:variant>
        <vt:i4>12</vt:i4>
      </vt:variant>
    </vt:vector>
  </HeadingPairs>
  <TitlesOfParts>
    <vt:vector size="24" baseType="lpstr">
      <vt:lpstr>Microsoft YaHei</vt:lpstr>
      <vt:lpstr>Arial</vt:lpstr>
      <vt:lpstr>Calibri</vt:lpstr>
      <vt:lpstr>DejaVu Sans</vt:lpstr>
      <vt:lpstr>MS Mincho</vt:lpstr>
      <vt:lpstr>Symbol</vt:lpstr>
      <vt:lpstr>Times New Roman</vt:lpstr>
      <vt:lpstr>Wingdings</vt:lpstr>
      <vt:lpstr>Temă Office</vt:lpstr>
      <vt:lpstr>Temă Office</vt:lpstr>
      <vt:lpstr>Temă Office</vt:lpstr>
      <vt:lpstr>Temă Office</vt:lpstr>
      <vt:lpstr>RAPORT DE ACTIVITATE  AL INSPECTORATULUI TERITORIAL DE MUNCĂ BOTOȘANI PENTRU PRIMELE 8 LUNI ALE ANULUI 2023 </vt:lpstr>
      <vt:lpstr> Situația  activității de control  în cadrul  Compartimentelor Control Relații de Muncă și Control Muncă Nedeclarată  </vt:lpstr>
      <vt:lpstr>Activitatea Compartimentului Contracte Colective de Muncă și Monitorizare Relații de Muncă </vt:lpstr>
      <vt:lpstr>Prezentare PowerPoint</vt:lpstr>
      <vt:lpstr>Campanii naționale desfășurate de Inspectoratul Teritorial de Muncă Botoșani  în primele 8 luni ale anului 2023 </vt:lpstr>
      <vt:lpstr>Prezentare PowerPoint</vt:lpstr>
      <vt:lpstr>Prezentare PowerPoint</vt:lpstr>
      <vt:lpstr>Acţiune de informare și conştientizare desfășurate de către Inspectoratul Teritorial de Muncă Botoșani   în primele 8 luni ale anului 2023 </vt:lpstr>
      <vt:lpstr>Prezentare PowerPoint</vt:lpstr>
      <vt:lpstr>Activitatea Compartimentelor Control Securitate şi Sănătate în Muncă şi Supravegherea pieţei </vt:lpstr>
      <vt:lpstr>   Autorizarea sau avizarea funcţionării agenţilor economici din punct de vedere al securităţii şi sănătăţii în muncă în perioada ianuarie – august din anul 2023 </vt:lpstr>
      <vt:lpstr>Petiții înregistrate la Inspectoratul Teritorial de Muncă Botoșani  în primele 8 luni ale anului 2023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ITM BOTOSANI    SITUATIE COMPARATIVA  PRIVIND  ACTIVITATEA COMPARTIMENTULUI RM SEM.I 2015 -2016</dc:title>
  <dc:subject/>
  <dc:creator>daniela.lozneanu</dc:creator>
  <dc:description/>
  <cp:lastModifiedBy>user</cp:lastModifiedBy>
  <cp:revision>236</cp:revision>
  <dcterms:created xsi:type="dcterms:W3CDTF">2016-08-09T10:44:32Z</dcterms:created>
  <dcterms:modified xsi:type="dcterms:W3CDTF">2023-09-26T11:20:57Z</dcterms:modified>
  <dc:language>ro-RO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Expunere pe ecran (4:3)</vt:lpwstr>
  </property>
  <property fmtid="{D5CDD505-2E9C-101B-9397-08002B2CF9AE}" pid="4" name="Slides">
    <vt:i4>12</vt:i4>
  </property>
</Properties>
</file>