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1" r:id="rId4"/>
    <p:sldId id="262" r:id="rId5"/>
    <p:sldId id="321" r:id="rId6"/>
    <p:sldId id="322" r:id="rId7"/>
    <p:sldId id="266" r:id="rId8"/>
    <p:sldId id="323" r:id="rId9"/>
    <p:sldId id="324" r:id="rId10"/>
    <p:sldId id="326" r:id="rId11"/>
    <p:sldId id="268" r:id="rId12"/>
    <p:sldId id="327" r:id="rId13"/>
    <p:sldId id="320" r:id="rId14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18E"/>
    <a:srgbClr val="422C16"/>
    <a:srgbClr val="0C788E"/>
    <a:srgbClr val="006666"/>
    <a:srgbClr val="0099CC"/>
    <a:srgbClr val="660066"/>
    <a:srgbClr val="660033"/>
    <a:srgbClr val="01515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819" autoAdjust="0"/>
    <p:restoredTop sz="94550" autoAdjust="0"/>
  </p:normalViewPr>
  <p:slideViewPr>
    <p:cSldViewPr>
      <p:cViewPr>
        <p:scale>
          <a:sx n="80" d="100"/>
          <a:sy n="80" d="100"/>
        </p:scale>
        <p:origin x="-89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9"/>
  <c:chart>
    <c:title>
      <c:tx>
        <c:rich>
          <a:bodyPr/>
          <a:lstStyle/>
          <a:p>
            <a:pPr>
              <a:defRPr/>
            </a:pPr>
            <a:r>
              <a:rPr lang="ro-RO" dirty="0" smtClean="0"/>
              <a:t>ÎNDEPLINIRII  </a:t>
            </a:r>
            <a:r>
              <a:rPr lang="en-US" dirty="0" smtClean="0"/>
              <a:t>ACȚIUNI</a:t>
            </a:r>
            <a:r>
              <a:rPr lang="ro-RO" dirty="0" smtClean="0"/>
              <a:t>LOR </a:t>
            </a:r>
            <a:endParaRPr lang="en-US" dirty="0"/>
          </a:p>
        </c:rich>
      </c:tx>
      <c:layout>
        <c:manualLayout>
          <c:xMode val="edge"/>
          <c:yMode val="edge"/>
          <c:x val="0.26790512297073976"/>
          <c:y val="0.11414476757719567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ACȚIUNI</c:v>
                </c:pt>
              </c:strCache>
            </c:strRef>
          </c:tx>
          <c:dPt>
            <c:idx val="0"/>
            <c:explosion val="14"/>
          </c:dPt>
          <c:cat>
            <c:strRef>
              <c:f>Sheet1!$A$2:$A$4</c:f>
              <c:strCache>
                <c:ptCount val="3"/>
                <c:pt idx="0">
                  <c:v>REALIZATE</c:v>
                </c:pt>
                <c:pt idx="1">
                  <c:v>NEREALIZATE</c:v>
                </c:pt>
                <c:pt idx="2">
                  <c:v>PARTIAL REALIZATE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258</c:v>
                </c:pt>
                <c:pt idx="1">
                  <c:v>23</c:v>
                </c:pt>
                <c:pt idx="2">
                  <c:v>16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6729EA-6007-4B6D-A3DB-3381E5F3CA77}" type="doc">
      <dgm:prSet loTypeId="urn:microsoft.com/office/officeart/2005/8/layout/vList2" loCatId="list" qsTypeId="urn:microsoft.com/office/officeart/2005/8/quickstyle/simple2" qsCatId="simple" csTypeId="urn:microsoft.com/office/officeart/2005/8/colors/accent6_1" csCatId="accent6" phldr="1"/>
      <dgm:spPr/>
      <dgm:t>
        <a:bodyPr/>
        <a:lstStyle/>
        <a:p>
          <a:endParaRPr lang="en-GB"/>
        </a:p>
      </dgm:t>
    </dgm:pt>
    <dgm:pt modelId="{BE38B5CA-5CBB-4241-8868-2CA8B0EA81D4}">
      <dgm:prSet custT="1"/>
      <dgm:spPr/>
      <dgm:t>
        <a:bodyPr/>
        <a:lstStyle/>
        <a:p>
          <a:pPr algn="ctr" rtl="0"/>
          <a:r>
            <a:rPr kumimoji="0" lang="en-US" sz="2000" b="1" i="0" u="none" strike="noStrike" cap="none" normalizeH="0" baseline="0" dirty="0" err="1" smtClean="0">
              <a:ln/>
              <a:solidFill>
                <a:schemeClr val="tx1"/>
              </a:solidFill>
              <a:effectLst/>
              <a:latin typeface="+mn-lt"/>
              <a:ea typeface="Times New Roman" pitchFamily="18" charset="0"/>
              <a:cs typeface="Arial" pitchFamily="34" charset="0"/>
            </a:rPr>
            <a:t>Obiective</a:t>
          </a:r>
          <a:r>
            <a:rPr kumimoji="0" lang="en-US" sz="20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+mn-lt"/>
              <a:ea typeface="Times New Roman" pitchFamily="18" charset="0"/>
              <a:cs typeface="Arial" pitchFamily="34" charset="0"/>
            </a:rPr>
            <a:t> </a:t>
          </a:r>
          <a:r>
            <a:rPr kumimoji="0" lang="en-US" sz="2000" b="1" i="0" u="none" strike="noStrike" cap="none" normalizeH="0" baseline="0" dirty="0" err="1" smtClean="0">
              <a:ln/>
              <a:solidFill>
                <a:schemeClr val="tx1"/>
              </a:solidFill>
              <a:effectLst/>
              <a:latin typeface="+mn-lt"/>
              <a:ea typeface="Times New Roman" pitchFamily="18" charset="0"/>
              <a:cs typeface="Arial" pitchFamily="34" charset="0"/>
            </a:rPr>
            <a:t>urm</a:t>
          </a:r>
          <a:r>
            <a:rPr lang="ro-RO" sz="2000" b="1" dirty="0" smtClean="0">
              <a:solidFill>
                <a:schemeClr val="tx1"/>
              </a:solidFill>
              <a:latin typeface="+mn-lt"/>
              <a:ea typeface="Times New Roman" pitchFamily="18" charset="0"/>
              <a:cs typeface="Arial" pitchFamily="34" charset="0"/>
            </a:rPr>
            <a:t>ărite </a:t>
          </a:r>
          <a:r>
            <a:rPr lang="ro-RO" sz="2000" b="1" dirty="0" smtClean="0">
              <a:solidFill>
                <a:schemeClr val="tx1"/>
              </a:solidFill>
              <a:latin typeface="+mn-lt"/>
              <a:ea typeface="Times New Roman" pitchFamily="18" charset="0"/>
              <a:cs typeface="Arial" pitchFamily="34" charset="0"/>
            </a:rPr>
            <a:t>în anul 2023 și RAPORTATE a fi  </a:t>
          </a:r>
          <a:r>
            <a:rPr lang="ro-RO" sz="2000" b="1" dirty="0" smtClean="0">
              <a:solidFill>
                <a:schemeClr val="tx1"/>
              </a:solidFill>
              <a:latin typeface="+mn-lt"/>
              <a:ea typeface="Times New Roman" pitchFamily="18" charset="0"/>
              <a:cs typeface="Arial" pitchFamily="34" charset="0"/>
            </a:rPr>
            <a:t>îndeplinite</a:t>
          </a:r>
          <a:endParaRPr lang="en-GB" sz="2000" b="1" dirty="0">
            <a:solidFill>
              <a:schemeClr val="tx1"/>
            </a:solidFill>
            <a:latin typeface="+mn-lt"/>
          </a:endParaRPr>
        </a:p>
      </dgm:t>
    </dgm:pt>
    <dgm:pt modelId="{C516A8B5-1158-40E5-B600-76E7B8CCC613}" type="parTrans" cxnId="{30007BFF-F585-42B3-930B-C4A790E53BA9}">
      <dgm:prSet/>
      <dgm:spPr/>
      <dgm:t>
        <a:bodyPr/>
        <a:lstStyle/>
        <a:p>
          <a:endParaRPr lang="en-GB" b="1">
            <a:solidFill>
              <a:schemeClr val="tx1"/>
            </a:solidFill>
            <a:latin typeface="+mn-lt"/>
          </a:endParaRPr>
        </a:p>
      </dgm:t>
    </dgm:pt>
    <dgm:pt modelId="{945B9AB0-73DB-4443-BEE2-6B377BF97043}" type="sibTrans" cxnId="{30007BFF-F585-42B3-930B-C4A790E53BA9}">
      <dgm:prSet/>
      <dgm:spPr/>
      <dgm:t>
        <a:bodyPr/>
        <a:lstStyle/>
        <a:p>
          <a:endParaRPr lang="en-GB" b="1">
            <a:solidFill>
              <a:schemeClr val="tx1"/>
            </a:solidFill>
            <a:latin typeface="+mn-lt"/>
          </a:endParaRPr>
        </a:p>
      </dgm:t>
    </dgm:pt>
    <dgm:pt modelId="{7C33B8A1-B30F-4F7C-B7C7-9698CC376E0E}">
      <dgm:prSet custT="1"/>
      <dgm:spPr/>
      <dgm:t>
        <a:bodyPr/>
        <a:lstStyle/>
        <a:p>
          <a:pPr rtl="0"/>
          <a:r>
            <a:rPr kumimoji="0" lang="ro-RO" sz="16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+mn-lt"/>
              <a:cs typeface="Arial" pitchFamily="34" charset="0"/>
            </a:rPr>
            <a:t>Continuarea lucrărilor la obiectivele: Moedrnizare DN 28 B Tg Frumos-Botoșani,  Modernizare DN 29 D Bt-Trușești Ștefănești</a:t>
          </a:r>
          <a:endParaRPr kumimoji="0" lang="en-GB" sz="1600" b="1" i="0" u="none" strike="noStrike" cap="none" normalizeH="0" baseline="0" dirty="0" smtClean="0">
            <a:ln/>
            <a:solidFill>
              <a:schemeClr val="tx1"/>
            </a:solidFill>
            <a:effectLst/>
            <a:latin typeface="+mn-lt"/>
            <a:cs typeface="Arial" pitchFamily="34" charset="0"/>
          </a:endParaRPr>
        </a:p>
      </dgm:t>
    </dgm:pt>
    <dgm:pt modelId="{7F2D216E-814B-4C83-A5EA-EFAAD70ECBF5}" type="sibTrans" cxnId="{0A9C6FEF-85D4-46BE-B7CE-93E9DDA8DE1F}">
      <dgm:prSet/>
      <dgm:spPr/>
      <dgm:t>
        <a:bodyPr/>
        <a:lstStyle/>
        <a:p>
          <a:endParaRPr lang="en-GB" sz="1600" b="1">
            <a:solidFill>
              <a:schemeClr val="tx1"/>
            </a:solidFill>
            <a:latin typeface="+mn-lt"/>
          </a:endParaRPr>
        </a:p>
      </dgm:t>
    </dgm:pt>
    <dgm:pt modelId="{8DA61B7C-DEF5-47AE-98E0-514207574A11}" type="parTrans" cxnId="{0A9C6FEF-85D4-46BE-B7CE-93E9DDA8DE1F}">
      <dgm:prSet/>
      <dgm:spPr/>
      <dgm:t>
        <a:bodyPr/>
        <a:lstStyle/>
        <a:p>
          <a:endParaRPr lang="en-GB" sz="1600" b="1">
            <a:solidFill>
              <a:schemeClr val="tx1"/>
            </a:solidFill>
            <a:latin typeface="+mn-lt"/>
          </a:endParaRPr>
        </a:p>
      </dgm:t>
    </dgm:pt>
    <dgm:pt modelId="{D2640705-72A3-4772-995C-1760967FD805}">
      <dgm:prSet phldrT="[Text]" custT="1"/>
      <dgm:spPr/>
      <dgm:t>
        <a:bodyPr/>
        <a:lstStyle/>
        <a:p>
          <a:r>
            <a:rPr lang="ro-RO" sz="1600" b="1" dirty="0" smtClean="0">
              <a:solidFill>
                <a:schemeClr val="tx1"/>
              </a:solidFill>
              <a:latin typeface="+mn-lt"/>
            </a:rPr>
            <a:t>Implementarea Programului Național de Cadastru și Publicitate Imobiliară </a:t>
          </a:r>
          <a:endParaRPr lang="en-GB" sz="1600" b="1" dirty="0">
            <a:solidFill>
              <a:schemeClr val="tx1"/>
            </a:solidFill>
            <a:latin typeface="+mn-lt"/>
          </a:endParaRPr>
        </a:p>
      </dgm:t>
    </dgm:pt>
    <dgm:pt modelId="{DA6BB063-248D-4E35-BB8C-98F113CD8E1C}" type="sibTrans" cxnId="{E2A42A4C-FB79-41EE-BAE5-6C4CCF0BF4DE}">
      <dgm:prSet/>
      <dgm:spPr/>
      <dgm:t>
        <a:bodyPr/>
        <a:lstStyle/>
        <a:p>
          <a:endParaRPr lang="en-GB" sz="1600" b="1">
            <a:solidFill>
              <a:schemeClr val="tx1"/>
            </a:solidFill>
            <a:latin typeface="+mn-lt"/>
          </a:endParaRPr>
        </a:p>
      </dgm:t>
    </dgm:pt>
    <dgm:pt modelId="{99CDFF3A-FFEA-42A5-8E53-2AD91B075018}" type="parTrans" cxnId="{E2A42A4C-FB79-41EE-BAE5-6C4CCF0BF4DE}">
      <dgm:prSet/>
      <dgm:spPr/>
      <dgm:t>
        <a:bodyPr/>
        <a:lstStyle/>
        <a:p>
          <a:endParaRPr lang="en-GB" sz="1600" b="1">
            <a:solidFill>
              <a:schemeClr val="tx1"/>
            </a:solidFill>
            <a:latin typeface="+mn-lt"/>
          </a:endParaRPr>
        </a:p>
      </dgm:t>
    </dgm:pt>
    <dgm:pt modelId="{A340585D-583A-4CF2-9143-F763B8066CDD}">
      <dgm:prSet phldrT="[Text]" custT="1"/>
      <dgm:spPr/>
      <dgm:t>
        <a:bodyPr/>
        <a:lstStyle/>
        <a:p>
          <a:r>
            <a:rPr kumimoji="0" lang="ro-RO" sz="16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+mn-lt"/>
              <a:ea typeface="Arial Unicode MS" pitchFamily="34" charset="-128"/>
              <a:cs typeface="Arial" pitchFamily="34" charset="0"/>
            </a:rPr>
            <a:t>Creșterea eficienței finanțelor publice și îmbunătățirea perspectivelor de atingere a obiectivelor bugetare </a:t>
          </a:r>
          <a:endParaRPr lang="en-GB" sz="1600" b="1" dirty="0">
            <a:solidFill>
              <a:schemeClr val="tx1"/>
            </a:solidFill>
            <a:latin typeface="+mn-lt"/>
          </a:endParaRPr>
        </a:p>
      </dgm:t>
    </dgm:pt>
    <dgm:pt modelId="{5328001C-85B0-4647-9190-A47EA738C778}" type="sibTrans" cxnId="{F5A1FEDF-F67D-4D29-B73D-F161C4E87E68}">
      <dgm:prSet/>
      <dgm:spPr/>
      <dgm:t>
        <a:bodyPr/>
        <a:lstStyle/>
        <a:p>
          <a:endParaRPr lang="en-GB" sz="1600" b="1">
            <a:solidFill>
              <a:schemeClr val="tx1"/>
            </a:solidFill>
            <a:latin typeface="+mn-lt"/>
          </a:endParaRPr>
        </a:p>
      </dgm:t>
    </dgm:pt>
    <dgm:pt modelId="{DB67DE89-5360-440E-8A70-572CC0597AAA}" type="parTrans" cxnId="{F5A1FEDF-F67D-4D29-B73D-F161C4E87E68}">
      <dgm:prSet/>
      <dgm:spPr/>
      <dgm:t>
        <a:bodyPr/>
        <a:lstStyle/>
        <a:p>
          <a:endParaRPr lang="en-GB" sz="1600" b="1">
            <a:solidFill>
              <a:schemeClr val="tx1"/>
            </a:solidFill>
            <a:latin typeface="+mn-lt"/>
          </a:endParaRPr>
        </a:p>
      </dgm:t>
    </dgm:pt>
    <dgm:pt modelId="{9047B33A-41C5-40E1-946B-D18086BC1BB0}">
      <dgm:prSet custT="1"/>
      <dgm:spPr/>
      <dgm:t>
        <a:bodyPr/>
        <a:lstStyle/>
        <a:p>
          <a:r>
            <a:rPr lang="ro-RO" sz="1600" dirty="0" smtClean="0">
              <a:latin typeface="+mn-lt"/>
              <a:ea typeface="Tahoma" pitchFamily="34" charset="0"/>
              <a:cs typeface="Tahoma" pitchFamily="34" charset="0"/>
            </a:rPr>
            <a:t>Creșterea gradului de absorbție a fondurilor europene de către administrația publică locală</a:t>
          </a:r>
          <a:endParaRPr lang="en-US" sz="1600" dirty="0">
            <a:latin typeface="+mn-lt"/>
            <a:ea typeface="Tahoma" pitchFamily="34" charset="0"/>
            <a:cs typeface="Tahoma" pitchFamily="34" charset="0"/>
          </a:endParaRPr>
        </a:p>
      </dgm:t>
    </dgm:pt>
    <dgm:pt modelId="{9B65E34F-FC9E-4286-9DDB-914D5C1D883F}" type="parTrans" cxnId="{3C32C988-A057-4F2B-A781-392340D4F864}">
      <dgm:prSet/>
      <dgm:spPr/>
    </dgm:pt>
    <dgm:pt modelId="{888E88FE-6925-4221-A038-E72CBB16FB15}" type="sibTrans" cxnId="{3C32C988-A057-4F2B-A781-392340D4F864}">
      <dgm:prSet/>
      <dgm:spPr/>
    </dgm:pt>
    <dgm:pt modelId="{36662FCB-2E84-4A88-8557-6B69D0F34E47}" type="pres">
      <dgm:prSet presAssocID="{AC6729EA-6007-4B6D-A3DB-3381E5F3CA7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C98A355-7400-4369-BF2F-1431D567783A}" type="pres">
      <dgm:prSet presAssocID="{BE38B5CA-5CBB-4241-8868-2CA8B0EA81D4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18A6C0D-B11D-455B-9A77-CDA3721D1B65}" type="pres">
      <dgm:prSet presAssocID="{945B9AB0-73DB-4443-BEE2-6B377BF97043}" presName="spacer" presStyleCnt="0"/>
      <dgm:spPr/>
    </dgm:pt>
    <dgm:pt modelId="{46D40148-921D-42EF-BC81-D312F4CC9AAE}" type="pres">
      <dgm:prSet presAssocID="{D2640705-72A3-4772-995C-1760967FD805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85E083B-472D-4B7D-91E2-3E3CC759DEBA}" type="pres">
      <dgm:prSet presAssocID="{DA6BB063-248D-4E35-BB8C-98F113CD8E1C}" presName="spacer" presStyleCnt="0"/>
      <dgm:spPr/>
    </dgm:pt>
    <dgm:pt modelId="{98C87520-FCF1-4493-AA9B-92F238C3DC50}" type="pres">
      <dgm:prSet presAssocID="{A340585D-583A-4CF2-9143-F763B8066CDD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EBBE601-8BD4-444E-8A6A-5A8636BAA1EA}" type="pres">
      <dgm:prSet presAssocID="{5328001C-85B0-4647-9190-A47EA738C778}" presName="spacer" presStyleCnt="0"/>
      <dgm:spPr/>
    </dgm:pt>
    <dgm:pt modelId="{32A3447E-D68F-4B86-A16D-4868D0F52153}" type="pres">
      <dgm:prSet presAssocID="{7C33B8A1-B30F-4F7C-B7C7-9698CC376E0E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E06D290-6665-4441-9C0E-6970DC3D4A65}" type="pres">
      <dgm:prSet presAssocID="{7F2D216E-814B-4C83-A5EA-EFAAD70ECBF5}" presName="spacer" presStyleCnt="0"/>
      <dgm:spPr/>
    </dgm:pt>
    <dgm:pt modelId="{AB67B8E2-A19A-4B9A-934D-2AA7BA246363}" type="pres">
      <dgm:prSet presAssocID="{9047B33A-41C5-40E1-946B-D18086BC1BB0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1C677CE-BDFB-49C5-9951-1871CD6784B0}" type="presOf" srcId="{AC6729EA-6007-4B6D-A3DB-3381E5F3CA77}" destId="{36662FCB-2E84-4A88-8557-6B69D0F34E47}" srcOrd="0" destOrd="0" presId="urn:microsoft.com/office/officeart/2005/8/layout/vList2"/>
    <dgm:cxn modelId="{40A5DA0F-76ED-4B60-8A9D-20A274AE034F}" type="presOf" srcId="{7C33B8A1-B30F-4F7C-B7C7-9698CC376E0E}" destId="{32A3447E-D68F-4B86-A16D-4868D0F52153}" srcOrd="0" destOrd="0" presId="urn:microsoft.com/office/officeart/2005/8/layout/vList2"/>
    <dgm:cxn modelId="{0A9C6FEF-85D4-46BE-B7CE-93E9DDA8DE1F}" srcId="{AC6729EA-6007-4B6D-A3DB-3381E5F3CA77}" destId="{7C33B8A1-B30F-4F7C-B7C7-9698CC376E0E}" srcOrd="3" destOrd="0" parTransId="{8DA61B7C-DEF5-47AE-98E0-514207574A11}" sibTransId="{7F2D216E-814B-4C83-A5EA-EFAAD70ECBF5}"/>
    <dgm:cxn modelId="{3C32C988-A057-4F2B-A781-392340D4F864}" srcId="{AC6729EA-6007-4B6D-A3DB-3381E5F3CA77}" destId="{9047B33A-41C5-40E1-946B-D18086BC1BB0}" srcOrd="4" destOrd="0" parTransId="{9B65E34F-FC9E-4286-9DDB-914D5C1D883F}" sibTransId="{888E88FE-6925-4221-A038-E72CBB16FB15}"/>
    <dgm:cxn modelId="{E2A42A4C-FB79-41EE-BAE5-6C4CCF0BF4DE}" srcId="{AC6729EA-6007-4B6D-A3DB-3381E5F3CA77}" destId="{D2640705-72A3-4772-995C-1760967FD805}" srcOrd="1" destOrd="0" parTransId="{99CDFF3A-FFEA-42A5-8E53-2AD91B075018}" sibTransId="{DA6BB063-248D-4E35-BB8C-98F113CD8E1C}"/>
    <dgm:cxn modelId="{F5A1FEDF-F67D-4D29-B73D-F161C4E87E68}" srcId="{AC6729EA-6007-4B6D-A3DB-3381E5F3CA77}" destId="{A340585D-583A-4CF2-9143-F763B8066CDD}" srcOrd="2" destOrd="0" parTransId="{DB67DE89-5360-440E-8A70-572CC0597AAA}" sibTransId="{5328001C-85B0-4647-9190-A47EA738C778}"/>
    <dgm:cxn modelId="{8D3679FD-80B1-44BA-93FA-F5D2714AD8BA}" type="presOf" srcId="{BE38B5CA-5CBB-4241-8868-2CA8B0EA81D4}" destId="{1C98A355-7400-4369-BF2F-1431D567783A}" srcOrd="0" destOrd="0" presId="urn:microsoft.com/office/officeart/2005/8/layout/vList2"/>
    <dgm:cxn modelId="{30007BFF-F585-42B3-930B-C4A790E53BA9}" srcId="{AC6729EA-6007-4B6D-A3DB-3381E5F3CA77}" destId="{BE38B5CA-5CBB-4241-8868-2CA8B0EA81D4}" srcOrd="0" destOrd="0" parTransId="{C516A8B5-1158-40E5-B600-76E7B8CCC613}" sibTransId="{945B9AB0-73DB-4443-BEE2-6B377BF97043}"/>
    <dgm:cxn modelId="{EC6ADAEE-94E9-4F05-98BD-11F2C4612AEA}" type="presOf" srcId="{D2640705-72A3-4772-995C-1760967FD805}" destId="{46D40148-921D-42EF-BC81-D312F4CC9AAE}" srcOrd="0" destOrd="0" presId="urn:microsoft.com/office/officeart/2005/8/layout/vList2"/>
    <dgm:cxn modelId="{37085BC1-3CCD-4BA9-A40F-DEEF2C008B26}" type="presOf" srcId="{9047B33A-41C5-40E1-946B-D18086BC1BB0}" destId="{AB67B8E2-A19A-4B9A-934D-2AA7BA246363}" srcOrd="0" destOrd="0" presId="urn:microsoft.com/office/officeart/2005/8/layout/vList2"/>
    <dgm:cxn modelId="{F7A7325C-075A-4AB1-9EB3-602B0F415D74}" type="presOf" srcId="{A340585D-583A-4CF2-9143-F763B8066CDD}" destId="{98C87520-FCF1-4493-AA9B-92F238C3DC50}" srcOrd="0" destOrd="0" presId="urn:microsoft.com/office/officeart/2005/8/layout/vList2"/>
    <dgm:cxn modelId="{033C85C1-739B-44A2-A7E9-ED5C045EEA45}" type="presParOf" srcId="{36662FCB-2E84-4A88-8557-6B69D0F34E47}" destId="{1C98A355-7400-4369-BF2F-1431D567783A}" srcOrd="0" destOrd="0" presId="urn:microsoft.com/office/officeart/2005/8/layout/vList2"/>
    <dgm:cxn modelId="{5750BC47-2892-4065-B659-A858AA25686D}" type="presParOf" srcId="{36662FCB-2E84-4A88-8557-6B69D0F34E47}" destId="{A18A6C0D-B11D-455B-9A77-CDA3721D1B65}" srcOrd="1" destOrd="0" presId="urn:microsoft.com/office/officeart/2005/8/layout/vList2"/>
    <dgm:cxn modelId="{725C2BB3-D05D-4308-AC73-2805B3093E44}" type="presParOf" srcId="{36662FCB-2E84-4A88-8557-6B69D0F34E47}" destId="{46D40148-921D-42EF-BC81-D312F4CC9AAE}" srcOrd="2" destOrd="0" presId="urn:microsoft.com/office/officeart/2005/8/layout/vList2"/>
    <dgm:cxn modelId="{DA2CBD6D-3B00-43E6-94E5-6D852E6F638B}" type="presParOf" srcId="{36662FCB-2E84-4A88-8557-6B69D0F34E47}" destId="{185E083B-472D-4B7D-91E2-3E3CC759DEBA}" srcOrd="3" destOrd="0" presId="urn:microsoft.com/office/officeart/2005/8/layout/vList2"/>
    <dgm:cxn modelId="{9E955D46-5855-4FF2-8038-ADD6BC0FC798}" type="presParOf" srcId="{36662FCB-2E84-4A88-8557-6B69D0F34E47}" destId="{98C87520-FCF1-4493-AA9B-92F238C3DC50}" srcOrd="4" destOrd="0" presId="urn:microsoft.com/office/officeart/2005/8/layout/vList2"/>
    <dgm:cxn modelId="{43E7E776-410A-4B6F-9B7A-2CED7B42578A}" type="presParOf" srcId="{36662FCB-2E84-4A88-8557-6B69D0F34E47}" destId="{2EBBE601-8BD4-444E-8A6A-5A8636BAA1EA}" srcOrd="5" destOrd="0" presId="urn:microsoft.com/office/officeart/2005/8/layout/vList2"/>
    <dgm:cxn modelId="{131B0D87-B0DB-46A7-A949-EDDD52095AE7}" type="presParOf" srcId="{36662FCB-2E84-4A88-8557-6B69D0F34E47}" destId="{32A3447E-D68F-4B86-A16D-4868D0F52153}" srcOrd="6" destOrd="0" presId="urn:microsoft.com/office/officeart/2005/8/layout/vList2"/>
    <dgm:cxn modelId="{FE950A8A-6471-4F00-858C-E71E2E4B3964}" type="presParOf" srcId="{36662FCB-2E84-4A88-8557-6B69D0F34E47}" destId="{AE06D290-6665-4441-9C0E-6970DC3D4A65}" srcOrd="7" destOrd="0" presId="urn:microsoft.com/office/officeart/2005/8/layout/vList2"/>
    <dgm:cxn modelId="{D65B51BA-8917-4EFD-BD11-8B69C0BBE8B0}" type="presParOf" srcId="{36662FCB-2E84-4A88-8557-6B69D0F34E47}" destId="{AB67B8E2-A19A-4B9A-934D-2AA7BA246363}" srcOrd="8" destOrd="0" presId="urn:microsoft.com/office/officeart/2005/8/layout/vList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C6729EA-6007-4B6D-A3DB-3381E5F3CA77}" type="doc">
      <dgm:prSet loTypeId="urn:microsoft.com/office/officeart/2005/8/layout/vList2" loCatId="list" qsTypeId="urn:microsoft.com/office/officeart/2005/8/quickstyle/simple2" qsCatId="simple" csTypeId="urn:microsoft.com/office/officeart/2005/8/colors/accent6_1" csCatId="accent6" phldr="1"/>
      <dgm:spPr/>
      <dgm:t>
        <a:bodyPr/>
        <a:lstStyle/>
        <a:p>
          <a:endParaRPr lang="en-GB"/>
        </a:p>
      </dgm:t>
    </dgm:pt>
    <dgm:pt modelId="{7C33B8A1-B30F-4F7C-B7C7-9698CC376E0E}">
      <dgm:prSet custT="1"/>
      <dgm:spPr/>
      <dgm:t>
        <a:bodyPr/>
        <a:lstStyle/>
        <a:p>
          <a:pPr rtl="0"/>
          <a:r>
            <a:rPr kumimoji="0" lang="ro-RO" sz="16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+mn-lt"/>
              <a:cs typeface="Arial" pitchFamily="34" charset="0"/>
            </a:rPr>
            <a:t> Asigurarea finanțării serviciilor medicale și farmaceutice</a:t>
          </a:r>
          <a:endParaRPr kumimoji="0" lang="en-GB" sz="1600" b="1" i="0" u="none" strike="noStrike" cap="none" normalizeH="0" baseline="0" dirty="0" smtClean="0">
            <a:ln/>
            <a:solidFill>
              <a:schemeClr val="tx1"/>
            </a:solidFill>
            <a:effectLst/>
            <a:latin typeface="+mn-lt"/>
            <a:cs typeface="Arial" pitchFamily="34" charset="0"/>
          </a:endParaRPr>
        </a:p>
      </dgm:t>
    </dgm:pt>
    <dgm:pt modelId="{7F2D216E-814B-4C83-A5EA-EFAAD70ECBF5}" type="sibTrans" cxnId="{0A9C6FEF-85D4-46BE-B7CE-93E9DDA8DE1F}">
      <dgm:prSet/>
      <dgm:spPr/>
      <dgm:t>
        <a:bodyPr/>
        <a:lstStyle/>
        <a:p>
          <a:endParaRPr lang="en-GB" sz="1600" b="1">
            <a:solidFill>
              <a:schemeClr val="tx1"/>
            </a:solidFill>
            <a:latin typeface="+mn-lt"/>
          </a:endParaRPr>
        </a:p>
      </dgm:t>
    </dgm:pt>
    <dgm:pt modelId="{8DA61B7C-DEF5-47AE-98E0-514207574A11}" type="parTrans" cxnId="{0A9C6FEF-85D4-46BE-B7CE-93E9DDA8DE1F}">
      <dgm:prSet/>
      <dgm:spPr/>
      <dgm:t>
        <a:bodyPr/>
        <a:lstStyle/>
        <a:p>
          <a:endParaRPr lang="en-GB" sz="1600" b="1">
            <a:solidFill>
              <a:schemeClr val="tx1"/>
            </a:solidFill>
            <a:latin typeface="+mn-lt"/>
          </a:endParaRPr>
        </a:p>
      </dgm:t>
    </dgm:pt>
    <dgm:pt modelId="{6E6851B3-C84D-4B41-8F0F-EA8195E6C27A}">
      <dgm:prSet phldrT="[Text]" custT="1"/>
      <dgm:spPr/>
      <dgm:t>
        <a:bodyPr/>
        <a:lstStyle/>
        <a:p>
          <a:r>
            <a:rPr lang="ro-RO" sz="1600" b="1" dirty="0" smtClean="0">
              <a:solidFill>
                <a:schemeClr val="tx1"/>
              </a:solidFill>
              <a:latin typeface="+mn-lt"/>
            </a:rPr>
            <a:t>Implementarea programelor naționale de sănătate la nivel județean </a:t>
          </a:r>
          <a:endParaRPr lang="en-GB" sz="1600" b="1" dirty="0">
            <a:solidFill>
              <a:schemeClr val="tx1"/>
            </a:solidFill>
            <a:latin typeface="+mn-lt"/>
          </a:endParaRPr>
        </a:p>
      </dgm:t>
    </dgm:pt>
    <dgm:pt modelId="{F3C11A1E-0F74-4D75-9DD4-6D7EC3E64FFE}" type="sibTrans" cxnId="{D3B8467B-633C-4322-BAF9-D9FC964CAEA4}">
      <dgm:prSet/>
      <dgm:spPr/>
      <dgm:t>
        <a:bodyPr/>
        <a:lstStyle/>
        <a:p>
          <a:endParaRPr lang="en-GB" sz="1600" b="1">
            <a:solidFill>
              <a:schemeClr val="tx1"/>
            </a:solidFill>
            <a:latin typeface="+mn-lt"/>
          </a:endParaRPr>
        </a:p>
      </dgm:t>
    </dgm:pt>
    <dgm:pt modelId="{9A1D1E5C-1FB1-4D92-B495-5E91DF0AEE4F}" type="parTrans" cxnId="{D3B8467B-633C-4322-BAF9-D9FC964CAEA4}">
      <dgm:prSet/>
      <dgm:spPr/>
      <dgm:t>
        <a:bodyPr/>
        <a:lstStyle/>
        <a:p>
          <a:endParaRPr lang="en-GB" sz="1600" b="1">
            <a:solidFill>
              <a:schemeClr val="tx1"/>
            </a:solidFill>
            <a:latin typeface="+mn-lt"/>
          </a:endParaRPr>
        </a:p>
      </dgm:t>
    </dgm:pt>
    <dgm:pt modelId="{D2640705-72A3-4772-995C-1760967FD805}">
      <dgm:prSet phldrT="[Text]" custT="1"/>
      <dgm:spPr/>
      <dgm:t>
        <a:bodyPr/>
        <a:lstStyle/>
        <a:p>
          <a:r>
            <a:rPr lang="ro-RO" sz="1600" b="1" dirty="0" smtClean="0">
              <a:solidFill>
                <a:schemeClr val="tx1"/>
              </a:solidFill>
              <a:latin typeface="+mn-lt"/>
            </a:rPr>
            <a:t>Implementarea PNDR la nivel județean și a programelor și formelor de sprijin pentru agricultură , continuarea tuturor formelor de sprijin pentru agricultura</a:t>
          </a:r>
          <a:endParaRPr lang="en-GB" sz="1600" b="1" dirty="0">
            <a:solidFill>
              <a:schemeClr val="tx1"/>
            </a:solidFill>
            <a:latin typeface="+mn-lt"/>
          </a:endParaRPr>
        </a:p>
      </dgm:t>
    </dgm:pt>
    <dgm:pt modelId="{DA6BB063-248D-4E35-BB8C-98F113CD8E1C}" type="sibTrans" cxnId="{E2A42A4C-FB79-41EE-BAE5-6C4CCF0BF4DE}">
      <dgm:prSet/>
      <dgm:spPr/>
      <dgm:t>
        <a:bodyPr/>
        <a:lstStyle/>
        <a:p>
          <a:endParaRPr lang="en-GB" sz="1600" b="1">
            <a:solidFill>
              <a:schemeClr val="tx1"/>
            </a:solidFill>
            <a:latin typeface="+mn-lt"/>
          </a:endParaRPr>
        </a:p>
      </dgm:t>
    </dgm:pt>
    <dgm:pt modelId="{99CDFF3A-FFEA-42A5-8E53-2AD91B075018}" type="parTrans" cxnId="{E2A42A4C-FB79-41EE-BAE5-6C4CCF0BF4DE}">
      <dgm:prSet/>
      <dgm:spPr/>
      <dgm:t>
        <a:bodyPr/>
        <a:lstStyle/>
        <a:p>
          <a:endParaRPr lang="en-GB" sz="1600" b="1">
            <a:solidFill>
              <a:schemeClr val="tx1"/>
            </a:solidFill>
            <a:latin typeface="+mn-lt"/>
          </a:endParaRPr>
        </a:p>
      </dgm:t>
    </dgm:pt>
    <dgm:pt modelId="{9047B33A-41C5-40E1-946B-D18086BC1BB0}">
      <dgm:prSet custT="1"/>
      <dgm:spPr/>
      <dgm:t>
        <a:bodyPr/>
        <a:lstStyle/>
        <a:p>
          <a:r>
            <a:rPr lang="ro-RO" sz="1800" dirty="0" smtClean="0">
              <a:latin typeface="Tahoma" pitchFamily="34" charset="0"/>
              <a:ea typeface="Tahoma" pitchFamily="34" charset="0"/>
              <a:cs typeface="Tahoma" pitchFamily="34" charset="0"/>
            </a:rPr>
            <a:t> Monitorizarea indicatorilor de mediu la nivel județean</a:t>
          </a:r>
          <a:endParaRPr lang="en-US" sz="1800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9B65E34F-FC9E-4286-9DDB-914D5C1D883F}" type="parTrans" cxnId="{3C32C988-A057-4F2B-A781-392340D4F864}">
      <dgm:prSet/>
      <dgm:spPr/>
    </dgm:pt>
    <dgm:pt modelId="{888E88FE-6925-4221-A038-E72CBB16FB15}" type="sibTrans" cxnId="{3C32C988-A057-4F2B-A781-392340D4F864}">
      <dgm:prSet/>
      <dgm:spPr/>
    </dgm:pt>
    <dgm:pt modelId="{36662FCB-2E84-4A88-8557-6B69D0F34E47}" type="pres">
      <dgm:prSet presAssocID="{AC6729EA-6007-4B6D-A3DB-3381E5F3CA7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46D40148-921D-42EF-BC81-D312F4CC9AAE}" type="pres">
      <dgm:prSet presAssocID="{D2640705-72A3-4772-995C-1760967FD805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85E083B-472D-4B7D-91E2-3E3CC759DEBA}" type="pres">
      <dgm:prSet presAssocID="{DA6BB063-248D-4E35-BB8C-98F113CD8E1C}" presName="spacer" presStyleCnt="0"/>
      <dgm:spPr/>
    </dgm:pt>
    <dgm:pt modelId="{7AF270BE-6F57-4DC1-80F9-E127B2083DEF}" type="pres">
      <dgm:prSet presAssocID="{6E6851B3-C84D-4B41-8F0F-EA8195E6C27A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F53FD21-6D61-4148-B1D3-38A2976E88BC}" type="pres">
      <dgm:prSet presAssocID="{F3C11A1E-0F74-4D75-9DD4-6D7EC3E64FFE}" presName="spacer" presStyleCnt="0"/>
      <dgm:spPr/>
    </dgm:pt>
    <dgm:pt modelId="{32A3447E-D68F-4B86-A16D-4868D0F52153}" type="pres">
      <dgm:prSet presAssocID="{7C33B8A1-B30F-4F7C-B7C7-9698CC376E0E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E06D290-6665-4441-9C0E-6970DC3D4A65}" type="pres">
      <dgm:prSet presAssocID="{7F2D216E-814B-4C83-A5EA-EFAAD70ECBF5}" presName="spacer" presStyleCnt="0"/>
      <dgm:spPr/>
    </dgm:pt>
    <dgm:pt modelId="{AB67B8E2-A19A-4B9A-934D-2AA7BA246363}" type="pres">
      <dgm:prSet presAssocID="{9047B33A-41C5-40E1-946B-D18086BC1BB0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C32C988-A057-4F2B-A781-392340D4F864}" srcId="{AC6729EA-6007-4B6D-A3DB-3381E5F3CA77}" destId="{9047B33A-41C5-40E1-946B-D18086BC1BB0}" srcOrd="3" destOrd="0" parTransId="{9B65E34F-FC9E-4286-9DDB-914D5C1D883F}" sibTransId="{888E88FE-6925-4221-A038-E72CBB16FB15}"/>
    <dgm:cxn modelId="{D3B8467B-633C-4322-BAF9-D9FC964CAEA4}" srcId="{AC6729EA-6007-4B6D-A3DB-3381E5F3CA77}" destId="{6E6851B3-C84D-4B41-8F0F-EA8195E6C27A}" srcOrd="1" destOrd="0" parTransId="{9A1D1E5C-1FB1-4D92-B495-5E91DF0AEE4F}" sibTransId="{F3C11A1E-0F74-4D75-9DD4-6D7EC3E64FFE}"/>
    <dgm:cxn modelId="{7A884E3B-A410-4990-A929-74CCECFBC6AE}" type="presOf" srcId="{6E6851B3-C84D-4B41-8F0F-EA8195E6C27A}" destId="{7AF270BE-6F57-4DC1-80F9-E127B2083DEF}" srcOrd="0" destOrd="0" presId="urn:microsoft.com/office/officeart/2005/8/layout/vList2"/>
    <dgm:cxn modelId="{E2A42A4C-FB79-41EE-BAE5-6C4CCF0BF4DE}" srcId="{AC6729EA-6007-4B6D-A3DB-3381E5F3CA77}" destId="{D2640705-72A3-4772-995C-1760967FD805}" srcOrd="0" destOrd="0" parTransId="{99CDFF3A-FFEA-42A5-8E53-2AD91B075018}" sibTransId="{DA6BB063-248D-4E35-BB8C-98F113CD8E1C}"/>
    <dgm:cxn modelId="{FE7BB61D-A036-4F1E-8199-D170C3566869}" type="presOf" srcId="{D2640705-72A3-4772-995C-1760967FD805}" destId="{46D40148-921D-42EF-BC81-D312F4CC9AAE}" srcOrd="0" destOrd="0" presId="urn:microsoft.com/office/officeart/2005/8/layout/vList2"/>
    <dgm:cxn modelId="{50331558-C247-4F78-BAF8-2308DE4415E2}" type="presOf" srcId="{AC6729EA-6007-4B6D-A3DB-3381E5F3CA77}" destId="{36662FCB-2E84-4A88-8557-6B69D0F34E47}" srcOrd="0" destOrd="0" presId="urn:microsoft.com/office/officeart/2005/8/layout/vList2"/>
    <dgm:cxn modelId="{AFDE7F3C-AC23-4E32-AA05-EF1C92C5913A}" type="presOf" srcId="{9047B33A-41C5-40E1-946B-D18086BC1BB0}" destId="{AB67B8E2-A19A-4B9A-934D-2AA7BA246363}" srcOrd="0" destOrd="0" presId="urn:microsoft.com/office/officeart/2005/8/layout/vList2"/>
    <dgm:cxn modelId="{0A9C6FEF-85D4-46BE-B7CE-93E9DDA8DE1F}" srcId="{AC6729EA-6007-4B6D-A3DB-3381E5F3CA77}" destId="{7C33B8A1-B30F-4F7C-B7C7-9698CC376E0E}" srcOrd="2" destOrd="0" parTransId="{8DA61B7C-DEF5-47AE-98E0-514207574A11}" sibTransId="{7F2D216E-814B-4C83-A5EA-EFAAD70ECBF5}"/>
    <dgm:cxn modelId="{8A2C7D31-AFE8-44B1-954C-EA5693B7773B}" type="presOf" srcId="{7C33B8A1-B30F-4F7C-B7C7-9698CC376E0E}" destId="{32A3447E-D68F-4B86-A16D-4868D0F52153}" srcOrd="0" destOrd="0" presId="urn:microsoft.com/office/officeart/2005/8/layout/vList2"/>
    <dgm:cxn modelId="{7A4F65D8-CEE2-4B0B-9F72-7BCDCDF4563E}" type="presParOf" srcId="{36662FCB-2E84-4A88-8557-6B69D0F34E47}" destId="{46D40148-921D-42EF-BC81-D312F4CC9AAE}" srcOrd="0" destOrd="0" presId="urn:microsoft.com/office/officeart/2005/8/layout/vList2"/>
    <dgm:cxn modelId="{E0001181-A497-4D01-B065-BCA1528A2C74}" type="presParOf" srcId="{36662FCB-2E84-4A88-8557-6B69D0F34E47}" destId="{185E083B-472D-4B7D-91E2-3E3CC759DEBA}" srcOrd="1" destOrd="0" presId="urn:microsoft.com/office/officeart/2005/8/layout/vList2"/>
    <dgm:cxn modelId="{C2511F04-C5CA-4E10-92AE-8F27A76CC9C4}" type="presParOf" srcId="{36662FCB-2E84-4A88-8557-6B69D0F34E47}" destId="{7AF270BE-6F57-4DC1-80F9-E127B2083DEF}" srcOrd="2" destOrd="0" presId="urn:microsoft.com/office/officeart/2005/8/layout/vList2"/>
    <dgm:cxn modelId="{0F26BA5E-4F48-46F2-A683-42F42F9DC8D1}" type="presParOf" srcId="{36662FCB-2E84-4A88-8557-6B69D0F34E47}" destId="{1F53FD21-6D61-4148-B1D3-38A2976E88BC}" srcOrd="3" destOrd="0" presId="urn:microsoft.com/office/officeart/2005/8/layout/vList2"/>
    <dgm:cxn modelId="{0FFD6BEE-203D-44D2-A8A7-508AF28FB5B9}" type="presParOf" srcId="{36662FCB-2E84-4A88-8557-6B69D0F34E47}" destId="{32A3447E-D68F-4B86-A16D-4868D0F52153}" srcOrd="4" destOrd="0" presId="urn:microsoft.com/office/officeart/2005/8/layout/vList2"/>
    <dgm:cxn modelId="{22BB606A-6B1E-49CE-BD71-A7334A30D0C5}" type="presParOf" srcId="{36662FCB-2E84-4A88-8557-6B69D0F34E47}" destId="{AE06D290-6665-4441-9C0E-6970DC3D4A65}" srcOrd="5" destOrd="0" presId="urn:microsoft.com/office/officeart/2005/8/layout/vList2"/>
    <dgm:cxn modelId="{2198F6D9-D9D4-4C1D-B9B6-C1C28F168D8D}" type="presParOf" srcId="{36662FCB-2E84-4A88-8557-6B69D0F34E47}" destId="{AB67B8E2-A19A-4B9A-934D-2AA7BA246363}" srcOrd="6" destOrd="0" presId="urn:microsoft.com/office/officeart/2005/8/layout/vList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C6729EA-6007-4B6D-A3DB-3381E5F3CA77}" type="doc">
      <dgm:prSet loTypeId="urn:microsoft.com/office/officeart/2005/8/layout/vList2" loCatId="list" qsTypeId="urn:microsoft.com/office/officeart/2005/8/quickstyle/simple2" qsCatId="simple" csTypeId="urn:microsoft.com/office/officeart/2005/8/colors/accent6_1" csCatId="accent6" phldr="1"/>
      <dgm:spPr/>
      <dgm:t>
        <a:bodyPr/>
        <a:lstStyle/>
        <a:p>
          <a:endParaRPr lang="en-GB"/>
        </a:p>
      </dgm:t>
    </dgm:pt>
    <dgm:pt modelId="{BE38B5CA-5CBB-4241-8868-2CA8B0EA81D4}">
      <dgm:prSet custT="1"/>
      <dgm:spPr/>
      <dgm:t>
        <a:bodyPr/>
        <a:lstStyle/>
        <a:p>
          <a:pPr algn="l" rtl="0"/>
          <a:r>
            <a:rPr kumimoji="0" lang="ro-RO" sz="20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+mn-lt"/>
              <a:ea typeface="Times New Roman" pitchFamily="18" charset="0"/>
              <a:cs typeface="Arial" pitchFamily="34" charset="0"/>
            </a:rPr>
            <a:t> </a:t>
          </a:r>
          <a:r>
            <a:rPr kumimoji="0" lang="ro-RO" sz="16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+mn-lt"/>
              <a:ea typeface="Times New Roman" pitchFamily="18" charset="0"/>
              <a:cs typeface="Arial" pitchFamily="34" charset="0"/>
            </a:rPr>
            <a:t>Implementarea Programuui Național de Împădurire </a:t>
          </a:r>
        </a:p>
        <a:p>
          <a:pPr algn="l" rtl="0"/>
          <a:r>
            <a:rPr kumimoji="0" lang="ro-RO" sz="16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+mn-lt"/>
              <a:ea typeface="Times New Roman" pitchFamily="18" charset="0"/>
              <a:cs typeface="Arial" pitchFamily="34" charset="0"/>
            </a:rPr>
            <a:t> Protejarea albiilor râurilor</a:t>
          </a:r>
          <a:endParaRPr lang="en-GB" sz="1600" b="1" dirty="0">
            <a:solidFill>
              <a:schemeClr val="tx1"/>
            </a:solidFill>
            <a:latin typeface="+mn-lt"/>
          </a:endParaRPr>
        </a:p>
      </dgm:t>
    </dgm:pt>
    <dgm:pt modelId="{C516A8B5-1158-40E5-B600-76E7B8CCC613}" type="parTrans" cxnId="{30007BFF-F585-42B3-930B-C4A790E53BA9}">
      <dgm:prSet/>
      <dgm:spPr/>
      <dgm:t>
        <a:bodyPr/>
        <a:lstStyle/>
        <a:p>
          <a:endParaRPr lang="en-GB" b="1">
            <a:solidFill>
              <a:schemeClr val="tx1"/>
            </a:solidFill>
            <a:latin typeface="+mn-lt"/>
          </a:endParaRPr>
        </a:p>
      </dgm:t>
    </dgm:pt>
    <dgm:pt modelId="{945B9AB0-73DB-4443-BEE2-6B377BF97043}" type="sibTrans" cxnId="{30007BFF-F585-42B3-930B-C4A790E53BA9}">
      <dgm:prSet/>
      <dgm:spPr/>
      <dgm:t>
        <a:bodyPr/>
        <a:lstStyle/>
        <a:p>
          <a:endParaRPr lang="en-GB" b="1">
            <a:solidFill>
              <a:schemeClr val="tx1"/>
            </a:solidFill>
            <a:latin typeface="+mn-lt"/>
          </a:endParaRPr>
        </a:p>
      </dgm:t>
    </dgm:pt>
    <dgm:pt modelId="{7C33B8A1-B30F-4F7C-B7C7-9698CC376E0E}">
      <dgm:prSet custT="1"/>
      <dgm:spPr/>
      <dgm:t>
        <a:bodyPr/>
        <a:lstStyle/>
        <a:p>
          <a:pPr rtl="0"/>
          <a:r>
            <a:rPr kumimoji="0" lang="ro-RO" sz="16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+mn-lt"/>
              <a:cs typeface="Arial" pitchFamily="34" charset="0"/>
            </a:rPr>
            <a:t>Urmărirea respectării legislației în domeniul relațiilor de muncă și al securității și sănătății în muncă</a:t>
          </a:r>
          <a:endParaRPr kumimoji="0" lang="en-GB" sz="1600" b="1" i="0" u="none" strike="noStrike" cap="none" normalizeH="0" baseline="0" dirty="0" smtClean="0">
            <a:ln/>
            <a:solidFill>
              <a:schemeClr val="tx1"/>
            </a:solidFill>
            <a:effectLst/>
            <a:latin typeface="+mn-lt"/>
            <a:cs typeface="Arial" pitchFamily="34" charset="0"/>
          </a:endParaRPr>
        </a:p>
      </dgm:t>
    </dgm:pt>
    <dgm:pt modelId="{7F2D216E-814B-4C83-A5EA-EFAAD70ECBF5}" type="sibTrans" cxnId="{0A9C6FEF-85D4-46BE-B7CE-93E9DDA8DE1F}">
      <dgm:prSet/>
      <dgm:spPr/>
      <dgm:t>
        <a:bodyPr/>
        <a:lstStyle/>
        <a:p>
          <a:endParaRPr lang="en-GB" sz="1600" b="1">
            <a:solidFill>
              <a:schemeClr val="tx1"/>
            </a:solidFill>
            <a:latin typeface="+mn-lt"/>
          </a:endParaRPr>
        </a:p>
      </dgm:t>
    </dgm:pt>
    <dgm:pt modelId="{8DA61B7C-DEF5-47AE-98E0-514207574A11}" type="parTrans" cxnId="{0A9C6FEF-85D4-46BE-B7CE-93E9DDA8DE1F}">
      <dgm:prSet/>
      <dgm:spPr/>
      <dgm:t>
        <a:bodyPr/>
        <a:lstStyle/>
        <a:p>
          <a:endParaRPr lang="en-GB" sz="1600" b="1">
            <a:solidFill>
              <a:schemeClr val="tx1"/>
            </a:solidFill>
            <a:latin typeface="+mn-lt"/>
          </a:endParaRPr>
        </a:p>
      </dgm:t>
    </dgm:pt>
    <dgm:pt modelId="{6E6851B3-C84D-4B41-8F0F-EA8195E6C27A}">
      <dgm:prSet phldrT="[Text]" custT="1"/>
      <dgm:spPr/>
      <dgm:t>
        <a:bodyPr/>
        <a:lstStyle/>
        <a:p>
          <a:r>
            <a:rPr lang="ro-RO" sz="1600" b="1" dirty="0" smtClean="0">
              <a:solidFill>
                <a:schemeClr val="tx1"/>
              </a:solidFill>
              <a:latin typeface="+mn-lt"/>
            </a:rPr>
            <a:t>Siguranța școlară - implementarea planurilor teritoriale comunei de acțiune</a:t>
          </a:r>
          <a:endParaRPr lang="en-GB" sz="1600" b="1" dirty="0">
            <a:solidFill>
              <a:schemeClr val="tx1"/>
            </a:solidFill>
            <a:latin typeface="+mn-lt"/>
          </a:endParaRPr>
        </a:p>
      </dgm:t>
    </dgm:pt>
    <dgm:pt modelId="{F3C11A1E-0F74-4D75-9DD4-6D7EC3E64FFE}" type="sibTrans" cxnId="{D3B8467B-633C-4322-BAF9-D9FC964CAEA4}">
      <dgm:prSet/>
      <dgm:spPr/>
      <dgm:t>
        <a:bodyPr/>
        <a:lstStyle/>
        <a:p>
          <a:endParaRPr lang="en-GB" sz="1600" b="1">
            <a:solidFill>
              <a:schemeClr val="tx1"/>
            </a:solidFill>
            <a:latin typeface="+mn-lt"/>
          </a:endParaRPr>
        </a:p>
      </dgm:t>
    </dgm:pt>
    <dgm:pt modelId="{9A1D1E5C-1FB1-4D92-B495-5E91DF0AEE4F}" type="parTrans" cxnId="{D3B8467B-633C-4322-BAF9-D9FC964CAEA4}">
      <dgm:prSet/>
      <dgm:spPr/>
      <dgm:t>
        <a:bodyPr/>
        <a:lstStyle/>
        <a:p>
          <a:endParaRPr lang="en-GB" sz="1600" b="1">
            <a:solidFill>
              <a:schemeClr val="tx1"/>
            </a:solidFill>
            <a:latin typeface="+mn-lt"/>
          </a:endParaRPr>
        </a:p>
      </dgm:t>
    </dgm:pt>
    <dgm:pt modelId="{D2640705-72A3-4772-995C-1760967FD805}">
      <dgm:prSet phldrT="[Text]" custT="1"/>
      <dgm:spPr/>
      <dgm:t>
        <a:bodyPr/>
        <a:lstStyle/>
        <a:p>
          <a:r>
            <a:rPr lang="ro-RO" sz="1600" b="1" dirty="0" smtClean="0">
              <a:solidFill>
                <a:schemeClr val="tx1"/>
              </a:solidFill>
              <a:latin typeface="+mn-lt"/>
            </a:rPr>
            <a:t> Incluziune socială și oferirea de șanse egale la educație pentru reducerea fenomenului de părăsire timpurie a școlii și a analfabetismului  funcțional</a:t>
          </a:r>
          <a:endParaRPr lang="en-GB" sz="1600" b="1" dirty="0">
            <a:solidFill>
              <a:schemeClr val="tx1"/>
            </a:solidFill>
            <a:latin typeface="+mn-lt"/>
          </a:endParaRPr>
        </a:p>
      </dgm:t>
    </dgm:pt>
    <dgm:pt modelId="{DA6BB063-248D-4E35-BB8C-98F113CD8E1C}" type="sibTrans" cxnId="{E2A42A4C-FB79-41EE-BAE5-6C4CCF0BF4DE}">
      <dgm:prSet/>
      <dgm:spPr/>
      <dgm:t>
        <a:bodyPr/>
        <a:lstStyle/>
        <a:p>
          <a:endParaRPr lang="en-GB" sz="1600" b="1">
            <a:solidFill>
              <a:schemeClr val="tx1"/>
            </a:solidFill>
            <a:latin typeface="+mn-lt"/>
          </a:endParaRPr>
        </a:p>
      </dgm:t>
    </dgm:pt>
    <dgm:pt modelId="{99CDFF3A-FFEA-42A5-8E53-2AD91B075018}" type="parTrans" cxnId="{E2A42A4C-FB79-41EE-BAE5-6C4CCF0BF4DE}">
      <dgm:prSet/>
      <dgm:spPr/>
      <dgm:t>
        <a:bodyPr/>
        <a:lstStyle/>
        <a:p>
          <a:endParaRPr lang="en-GB" sz="1600" b="1">
            <a:solidFill>
              <a:schemeClr val="tx1"/>
            </a:solidFill>
            <a:latin typeface="+mn-lt"/>
          </a:endParaRPr>
        </a:p>
      </dgm:t>
    </dgm:pt>
    <dgm:pt modelId="{9047B33A-41C5-40E1-946B-D18086BC1BB0}">
      <dgm:prSet custT="1"/>
      <dgm:spPr/>
      <dgm:t>
        <a:bodyPr/>
        <a:lstStyle/>
        <a:p>
          <a:r>
            <a:rPr lang="ro-RO" sz="1600" dirty="0" smtClean="0">
              <a:latin typeface="+mn-lt"/>
              <a:ea typeface="Tahoma" pitchFamily="34" charset="0"/>
              <a:cs typeface="Tahoma" pitchFamily="34" charset="0"/>
            </a:rPr>
            <a:t>Acordarea</a:t>
          </a:r>
          <a:r>
            <a:rPr lang="ro-RO" sz="1800" dirty="0" smtClean="0">
              <a:latin typeface="+mn-lt"/>
              <a:ea typeface="Tahoma" pitchFamily="34" charset="0"/>
              <a:cs typeface="Tahoma" pitchFamily="34" charset="0"/>
            </a:rPr>
            <a:t> beneficiilor de asisență socială </a:t>
          </a:r>
        </a:p>
        <a:p>
          <a:r>
            <a:rPr lang="ro-RO" sz="1800" dirty="0" smtClean="0">
              <a:latin typeface="+mn-lt"/>
              <a:ea typeface="Tahoma" pitchFamily="34" charset="0"/>
              <a:cs typeface="Tahoma" pitchFamily="34" charset="0"/>
            </a:rPr>
            <a:t> </a:t>
          </a:r>
          <a:r>
            <a:rPr kumimoji="0" lang="ro-RO" sz="18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+mn-lt"/>
              <a:ea typeface="Times New Roman" pitchFamily="18" charset="0"/>
              <a:cs typeface="Arial" pitchFamily="34" charset="0"/>
            </a:rPr>
            <a:t>Politici active de ocupare și stimulare a muncii</a:t>
          </a:r>
          <a:endParaRPr lang="en-US" sz="1800" dirty="0">
            <a:latin typeface="+mn-lt"/>
            <a:ea typeface="Tahoma" pitchFamily="34" charset="0"/>
            <a:cs typeface="Tahoma" pitchFamily="34" charset="0"/>
          </a:endParaRPr>
        </a:p>
      </dgm:t>
    </dgm:pt>
    <dgm:pt modelId="{9B65E34F-FC9E-4286-9DDB-914D5C1D883F}" type="parTrans" cxnId="{3C32C988-A057-4F2B-A781-392340D4F864}">
      <dgm:prSet/>
      <dgm:spPr/>
    </dgm:pt>
    <dgm:pt modelId="{888E88FE-6925-4221-A038-E72CBB16FB15}" type="sibTrans" cxnId="{3C32C988-A057-4F2B-A781-392340D4F864}">
      <dgm:prSet/>
      <dgm:spPr/>
    </dgm:pt>
    <dgm:pt modelId="{36662FCB-2E84-4A88-8557-6B69D0F34E47}" type="pres">
      <dgm:prSet presAssocID="{AC6729EA-6007-4B6D-A3DB-3381E5F3CA7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C98A355-7400-4369-BF2F-1431D567783A}" type="pres">
      <dgm:prSet presAssocID="{BE38B5CA-5CBB-4241-8868-2CA8B0EA81D4}" presName="parentText" presStyleLbl="node1" presStyleIdx="0" presStyleCnt="5" custLinFactNeighborX="-1852" custLinFactNeighborY="-717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18A6C0D-B11D-455B-9A77-CDA3721D1B65}" type="pres">
      <dgm:prSet presAssocID="{945B9AB0-73DB-4443-BEE2-6B377BF97043}" presName="spacer" presStyleCnt="0"/>
      <dgm:spPr/>
    </dgm:pt>
    <dgm:pt modelId="{46D40148-921D-42EF-BC81-D312F4CC9AAE}" type="pres">
      <dgm:prSet presAssocID="{D2640705-72A3-4772-995C-1760967FD805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85E083B-472D-4B7D-91E2-3E3CC759DEBA}" type="pres">
      <dgm:prSet presAssocID="{DA6BB063-248D-4E35-BB8C-98F113CD8E1C}" presName="spacer" presStyleCnt="0"/>
      <dgm:spPr/>
    </dgm:pt>
    <dgm:pt modelId="{7AF270BE-6F57-4DC1-80F9-E127B2083DEF}" type="pres">
      <dgm:prSet presAssocID="{6E6851B3-C84D-4B41-8F0F-EA8195E6C27A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F53FD21-6D61-4148-B1D3-38A2976E88BC}" type="pres">
      <dgm:prSet presAssocID="{F3C11A1E-0F74-4D75-9DD4-6D7EC3E64FFE}" presName="spacer" presStyleCnt="0"/>
      <dgm:spPr/>
    </dgm:pt>
    <dgm:pt modelId="{32A3447E-D68F-4B86-A16D-4868D0F52153}" type="pres">
      <dgm:prSet presAssocID="{7C33B8A1-B30F-4F7C-B7C7-9698CC376E0E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E06D290-6665-4441-9C0E-6970DC3D4A65}" type="pres">
      <dgm:prSet presAssocID="{7F2D216E-814B-4C83-A5EA-EFAAD70ECBF5}" presName="spacer" presStyleCnt="0"/>
      <dgm:spPr/>
    </dgm:pt>
    <dgm:pt modelId="{AB67B8E2-A19A-4B9A-934D-2AA7BA246363}" type="pres">
      <dgm:prSet presAssocID="{9047B33A-41C5-40E1-946B-D18086BC1BB0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D8B830E-BA28-4F91-B115-04A76070DC64}" type="presOf" srcId="{AC6729EA-6007-4B6D-A3DB-3381E5F3CA77}" destId="{36662FCB-2E84-4A88-8557-6B69D0F34E47}" srcOrd="0" destOrd="0" presId="urn:microsoft.com/office/officeart/2005/8/layout/vList2"/>
    <dgm:cxn modelId="{3C32C988-A057-4F2B-A781-392340D4F864}" srcId="{AC6729EA-6007-4B6D-A3DB-3381E5F3CA77}" destId="{9047B33A-41C5-40E1-946B-D18086BC1BB0}" srcOrd="4" destOrd="0" parTransId="{9B65E34F-FC9E-4286-9DDB-914D5C1D883F}" sibTransId="{888E88FE-6925-4221-A038-E72CBB16FB15}"/>
    <dgm:cxn modelId="{D3B8467B-633C-4322-BAF9-D9FC964CAEA4}" srcId="{AC6729EA-6007-4B6D-A3DB-3381E5F3CA77}" destId="{6E6851B3-C84D-4B41-8F0F-EA8195E6C27A}" srcOrd="2" destOrd="0" parTransId="{9A1D1E5C-1FB1-4D92-B495-5E91DF0AEE4F}" sibTransId="{F3C11A1E-0F74-4D75-9DD4-6D7EC3E64FFE}"/>
    <dgm:cxn modelId="{1803144B-D48D-405A-B1D5-54216C5D346D}" type="presOf" srcId="{6E6851B3-C84D-4B41-8F0F-EA8195E6C27A}" destId="{7AF270BE-6F57-4DC1-80F9-E127B2083DEF}" srcOrd="0" destOrd="0" presId="urn:microsoft.com/office/officeart/2005/8/layout/vList2"/>
    <dgm:cxn modelId="{E2A42A4C-FB79-41EE-BAE5-6C4CCF0BF4DE}" srcId="{AC6729EA-6007-4B6D-A3DB-3381E5F3CA77}" destId="{D2640705-72A3-4772-995C-1760967FD805}" srcOrd="1" destOrd="0" parTransId="{99CDFF3A-FFEA-42A5-8E53-2AD91B075018}" sibTransId="{DA6BB063-248D-4E35-BB8C-98F113CD8E1C}"/>
    <dgm:cxn modelId="{4153045B-56AD-4207-AF7B-0476F3E10B80}" type="presOf" srcId="{7C33B8A1-B30F-4F7C-B7C7-9698CC376E0E}" destId="{32A3447E-D68F-4B86-A16D-4868D0F52153}" srcOrd="0" destOrd="0" presId="urn:microsoft.com/office/officeart/2005/8/layout/vList2"/>
    <dgm:cxn modelId="{30007BFF-F585-42B3-930B-C4A790E53BA9}" srcId="{AC6729EA-6007-4B6D-A3DB-3381E5F3CA77}" destId="{BE38B5CA-5CBB-4241-8868-2CA8B0EA81D4}" srcOrd="0" destOrd="0" parTransId="{C516A8B5-1158-40E5-B600-76E7B8CCC613}" sibTransId="{945B9AB0-73DB-4443-BEE2-6B377BF97043}"/>
    <dgm:cxn modelId="{0A9C6FEF-85D4-46BE-B7CE-93E9DDA8DE1F}" srcId="{AC6729EA-6007-4B6D-A3DB-3381E5F3CA77}" destId="{7C33B8A1-B30F-4F7C-B7C7-9698CC376E0E}" srcOrd="3" destOrd="0" parTransId="{8DA61B7C-DEF5-47AE-98E0-514207574A11}" sibTransId="{7F2D216E-814B-4C83-A5EA-EFAAD70ECBF5}"/>
    <dgm:cxn modelId="{28E9E84B-4BBA-4803-9C4D-2698560BB07B}" type="presOf" srcId="{9047B33A-41C5-40E1-946B-D18086BC1BB0}" destId="{AB67B8E2-A19A-4B9A-934D-2AA7BA246363}" srcOrd="0" destOrd="0" presId="urn:microsoft.com/office/officeart/2005/8/layout/vList2"/>
    <dgm:cxn modelId="{3D50B7E6-B5EB-4A43-83AF-A505F33D8DCB}" type="presOf" srcId="{BE38B5CA-5CBB-4241-8868-2CA8B0EA81D4}" destId="{1C98A355-7400-4369-BF2F-1431D567783A}" srcOrd="0" destOrd="0" presId="urn:microsoft.com/office/officeart/2005/8/layout/vList2"/>
    <dgm:cxn modelId="{03C5ABE4-E2EB-457F-810B-2BC710D9B069}" type="presOf" srcId="{D2640705-72A3-4772-995C-1760967FD805}" destId="{46D40148-921D-42EF-BC81-D312F4CC9AAE}" srcOrd="0" destOrd="0" presId="urn:microsoft.com/office/officeart/2005/8/layout/vList2"/>
    <dgm:cxn modelId="{C2995388-941E-487F-8314-691DEC888F27}" type="presParOf" srcId="{36662FCB-2E84-4A88-8557-6B69D0F34E47}" destId="{1C98A355-7400-4369-BF2F-1431D567783A}" srcOrd="0" destOrd="0" presId="urn:microsoft.com/office/officeart/2005/8/layout/vList2"/>
    <dgm:cxn modelId="{357B3D69-AEF5-4FDC-ADA9-489D82E8C850}" type="presParOf" srcId="{36662FCB-2E84-4A88-8557-6B69D0F34E47}" destId="{A18A6C0D-B11D-455B-9A77-CDA3721D1B65}" srcOrd="1" destOrd="0" presId="urn:microsoft.com/office/officeart/2005/8/layout/vList2"/>
    <dgm:cxn modelId="{05AF3F86-2218-4582-8426-DC1D42AE8EE9}" type="presParOf" srcId="{36662FCB-2E84-4A88-8557-6B69D0F34E47}" destId="{46D40148-921D-42EF-BC81-D312F4CC9AAE}" srcOrd="2" destOrd="0" presId="urn:microsoft.com/office/officeart/2005/8/layout/vList2"/>
    <dgm:cxn modelId="{548E389F-999C-46ED-BC9D-B42BB9630485}" type="presParOf" srcId="{36662FCB-2E84-4A88-8557-6B69D0F34E47}" destId="{185E083B-472D-4B7D-91E2-3E3CC759DEBA}" srcOrd="3" destOrd="0" presId="urn:microsoft.com/office/officeart/2005/8/layout/vList2"/>
    <dgm:cxn modelId="{D2747E65-479C-4649-B0E4-24B0FA665D47}" type="presParOf" srcId="{36662FCB-2E84-4A88-8557-6B69D0F34E47}" destId="{7AF270BE-6F57-4DC1-80F9-E127B2083DEF}" srcOrd="4" destOrd="0" presId="urn:microsoft.com/office/officeart/2005/8/layout/vList2"/>
    <dgm:cxn modelId="{5C4FFA2F-4F42-43B7-A471-2D6B8C82E238}" type="presParOf" srcId="{36662FCB-2E84-4A88-8557-6B69D0F34E47}" destId="{1F53FD21-6D61-4148-B1D3-38A2976E88BC}" srcOrd="5" destOrd="0" presId="urn:microsoft.com/office/officeart/2005/8/layout/vList2"/>
    <dgm:cxn modelId="{E148295D-EB50-4B83-BF91-B838999A5147}" type="presParOf" srcId="{36662FCB-2E84-4A88-8557-6B69D0F34E47}" destId="{32A3447E-D68F-4B86-A16D-4868D0F52153}" srcOrd="6" destOrd="0" presId="urn:microsoft.com/office/officeart/2005/8/layout/vList2"/>
    <dgm:cxn modelId="{7BF1DE99-EB12-4414-A373-C7E98903B0E9}" type="presParOf" srcId="{36662FCB-2E84-4A88-8557-6B69D0F34E47}" destId="{AE06D290-6665-4441-9C0E-6970DC3D4A65}" srcOrd="7" destOrd="0" presId="urn:microsoft.com/office/officeart/2005/8/layout/vList2"/>
    <dgm:cxn modelId="{75D3C204-A937-4914-BA87-CDFED23BF320}" type="presParOf" srcId="{36662FCB-2E84-4A88-8557-6B69D0F34E47}" destId="{AB67B8E2-A19A-4B9A-934D-2AA7BA246363}" srcOrd="8" destOrd="0" presId="urn:microsoft.com/office/officeart/2005/8/layout/vList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C6729EA-6007-4B6D-A3DB-3381E5F3CA77}" type="doc">
      <dgm:prSet loTypeId="urn:microsoft.com/office/officeart/2005/8/layout/vList2" loCatId="list" qsTypeId="urn:microsoft.com/office/officeart/2005/8/quickstyle/simple2" qsCatId="simple" csTypeId="urn:microsoft.com/office/officeart/2005/8/colors/accent6_1" csCatId="accent6" phldr="1"/>
      <dgm:spPr/>
      <dgm:t>
        <a:bodyPr/>
        <a:lstStyle/>
        <a:p>
          <a:endParaRPr lang="en-GB"/>
        </a:p>
      </dgm:t>
    </dgm:pt>
    <dgm:pt modelId="{BE38B5CA-5CBB-4241-8868-2CA8B0EA81D4}">
      <dgm:prSet custT="1"/>
      <dgm:spPr/>
      <dgm:t>
        <a:bodyPr/>
        <a:lstStyle/>
        <a:p>
          <a:pPr algn="l" rtl="0"/>
          <a:r>
            <a:rPr lang="ro-RO" sz="1600" b="1" dirty="0" smtClean="0">
              <a:solidFill>
                <a:schemeClr val="tx1"/>
              </a:solidFill>
              <a:latin typeface="+mn-lt"/>
            </a:rPr>
            <a:t>Protejarea și conservarea patrimoniului cultural </a:t>
          </a:r>
          <a:endParaRPr lang="en-GB" sz="1600" b="1" dirty="0">
            <a:solidFill>
              <a:schemeClr val="tx1"/>
            </a:solidFill>
            <a:latin typeface="+mn-lt"/>
          </a:endParaRPr>
        </a:p>
      </dgm:t>
    </dgm:pt>
    <dgm:pt modelId="{C516A8B5-1158-40E5-B600-76E7B8CCC613}" type="parTrans" cxnId="{30007BFF-F585-42B3-930B-C4A790E53BA9}">
      <dgm:prSet/>
      <dgm:spPr/>
      <dgm:t>
        <a:bodyPr/>
        <a:lstStyle/>
        <a:p>
          <a:endParaRPr lang="en-GB" b="1">
            <a:solidFill>
              <a:schemeClr val="tx1"/>
            </a:solidFill>
            <a:latin typeface="+mn-lt"/>
          </a:endParaRPr>
        </a:p>
      </dgm:t>
    </dgm:pt>
    <dgm:pt modelId="{945B9AB0-73DB-4443-BEE2-6B377BF97043}" type="sibTrans" cxnId="{30007BFF-F585-42B3-930B-C4A790E53BA9}">
      <dgm:prSet/>
      <dgm:spPr/>
      <dgm:t>
        <a:bodyPr/>
        <a:lstStyle/>
        <a:p>
          <a:endParaRPr lang="en-GB" b="1">
            <a:solidFill>
              <a:schemeClr val="tx1"/>
            </a:solidFill>
            <a:latin typeface="+mn-lt"/>
          </a:endParaRPr>
        </a:p>
      </dgm:t>
    </dgm:pt>
    <dgm:pt modelId="{7C33B8A1-B30F-4F7C-B7C7-9698CC376E0E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o-RO" sz="1600" b="1" i="0" u="none" strike="noStrike" cap="none" normalizeH="0" baseline="0" dirty="0" smtClean="0">
              <a:ln/>
              <a:solidFill>
                <a:schemeClr val="tx1"/>
              </a:solidFill>
              <a:effectLst/>
              <a:latin typeface="+mn-lt"/>
              <a:cs typeface="Arial" pitchFamily="34" charset="0"/>
            </a:rPr>
            <a:t> Gestionarea provocărilor migraționiste și a securității frontierelor</a:t>
          </a:r>
          <a:endParaRPr kumimoji="0" lang="en-GB" sz="1600" b="1" i="0" u="none" strike="noStrike" cap="none" normalizeH="0" baseline="0" dirty="0" smtClean="0">
            <a:ln/>
            <a:solidFill>
              <a:schemeClr val="tx1"/>
            </a:solidFill>
            <a:effectLst/>
            <a:latin typeface="+mn-lt"/>
            <a:cs typeface="Arial" pitchFamily="34" charset="0"/>
          </a:endParaRPr>
        </a:p>
      </dgm:t>
    </dgm:pt>
    <dgm:pt modelId="{7F2D216E-814B-4C83-A5EA-EFAAD70ECBF5}" type="sibTrans" cxnId="{0A9C6FEF-85D4-46BE-B7CE-93E9DDA8DE1F}">
      <dgm:prSet/>
      <dgm:spPr/>
      <dgm:t>
        <a:bodyPr/>
        <a:lstStyle/>
        <a:p>
          <a:endParaRPr lang="en-GB" sz="1600" b="1">
            <a:solidFill>
              <a:schemeClr val="tx1"/>
            </a:solidFill>
            <a:latin typeface="+mn-lt"/>
          </a:endParaRPr>
        </a:p>
      </dgm:t>
    </dgm:pt>
    <dgm:pt modelId="{8DA61B7C-DEF5-47AE-98E0-514207574A11}" type="parTrans" cxnId="{0A9C6FEF-85D4-46BE-B7CE-93E9DDA8DE1F}">
      <dgm:prSet/>
      <dgm:spPr/>
      <dgm:t>
        <a:bodyPr/>
        <a:lstStyle/>
        <a:p>
          <a:endParaRPr lang="en-GB" sz="1600" b="1">
            <a:solidFill>
              <a:schemeClr val="tx1"/>
            </a:solidFill>
            <a:latin typeface="+mn-lt"/>
          </a:endParaRPr>
        </a:p>
      </dgm:t>
    </dgm:pt>
    <dgm:pt modelId="{6E6851B3-C84D-4B41-8F0F-EA8195E6C27A}">
      <dgm:prSet phldrT="[Text]" custT="1"/>
      <dgm:spPr/>
      <dgm:t>
        <a:bodyPr/>
        <a:lstStyle/>
        <a:p>
          <a:r>
            <a:rPr lang="ro-RO" sz="1600" b="1" dirty="0" smtClean="0">
              <a:solidFill>
                <a:schemeClr val="tx1"/>
              </a:solidFill>
              <a:latin typeface="+mn-lt"/>
            </a:rPr>
            <a:t> Creșterea siguranței rutiere</a:t>
          </a:r>
          <a:endParaRPr lang="en-GB" sz="1600" b="1" dirty="0">
            <a:solidFill>
              <a:schemeClr val="tx1"/>
            </a:solidFill>
            <a:latin typeface="+mn-lt"/>
          </a:endParaRPr>
        </a:p>
      </dgm:t>
    </dgm:pt>
    <dgm:pt modelId="{F3C11A1E-0F74-4D75-9DD4-6D7EC3E64FFE}" type="sibTrans" cxnId="{D3B8467B-633C-4322-BAF9-D9FC964CAEA4}">
      <dgm:prSet/>
      <dgm:spPr/>
      <dgm:t>
        <a:bodyPr/>
        <a:lstStyle/>
        <a:p>
          <a:endParaRPr lang="en-GB" sz="1600" b="1">
            <a:solidFill>
              <a:schemeClr val="tx1"/>
            </a:solidFill>
            <a:latin typeface="+mn-lt"/>
          </a:endParaRPr>
        </a:p>
      </dgm:t>
    </dgm:pt>
    <dgm:pt modelId="{9A1D1E5C-1FB1-4D92-B495-5E91DF0AEE4F}" type="parTrans" cxnId="{D3B8467B-633C-4322-BAF9-D9FC964CAEA4}">
      <dgm:prSet/>
      <dgm:spPr/>
      <dgm:t>
        <a:bodyPr/>
        <a:lstStyle/>
        <a:p>
          <a:endParaRPr lang="en-GB" sz="1600" b="1">
            <a:solidFill>
              <a:schemeClr val="tx1"/>
            </a:solidFill>
            <a:latin typeface="+mn-lt"/>
          </a:endParaRPr>
        </a:p>
      </dgm:t>
    </dgm:pt>
    <dgm:pt modelId="{D2640705-72A3-4772-995C-1760967FD805}">
      <dgm:prSet phldrT="[Text]" custT="1"/>
      <dgm:spPr/>
      <dgm:t>
        <a:bodyPr/>
        <a:lstStyle/>
        <a:p>
          <a:r>
            <a:rPr lang="ro-RO" sz="1600" b="1" dirty="0" smtClean="0">
              <a:solidFill>
                <a:schemeClr val="tx1"/>
              </a:solidFill>
              <a:latin typeface="+mn-lt"/>
            </a:rPr>
            <a:t> Dezvoltarea sportului de performanță</a:t>
          </a:r>
          <a:endParaRPr lang="en-GB" sz="1600" b="1" dirty="0">
            <a:solidFill>
              <a:schemeClr val="tx1"/>
            </a:solidFill>
            <a:latin typeface="+mn-lt"/>
          </a:endParaRPr>
        </a:p>
      </dgm:t>
    </dgm:pt>
    <dgm:pt modelId="{DA6BB063-248D-4E35-BB8C-98F113CD8E1C}" type="sibTrans" cxnId="{E2A42A4C-FB79-41EE-BAE5-6C4CCF0BF4DE}">
      <dgm:prSet/>
      <dgm:spPr/>
      <dgm:t>
        <a:bodyPr/>
        <a:lstStyle/>
        <a:p>
          <a:endParaRPr lang="en-GB" sz="1600" b="1">
            <a:solidFill>
              <a:schemeClr val="tx1"/>
            </a:solidFill>
            <a:latin typeface="+mn-lt"/>
          </a:endParaRPr>
        </a:p>
      </dgm:t>
    </dgm:pt>
    <dgm:pt modelId="{99CDFF3A-FFEA-42A5-8E53-2AD91B075018}" type="parTrans" cxnId="{E2A42A4C-FB79-41EE-BAE5-6C4CCF0BF4DE}">
      <dgm:prSet/>
      <dgm:spPr/>
      <dgm:t>
        <a:bodyPr/>
        <a:lstStyle/>
        <a:p>
          <a:endParaRPr lang="en-GB" sz="1600" b="1">
            <a:solidFill>
              <a:schemeClr val="tx1"/>
            </a:solidFill>
            <a:latin typeface="+mn-lt"/>
          </a:endParaRPr>
        </a:p>
      </dgm:t>
    </dgm:pt>
    <dgm:pt modelId="{9047B33A-41C5-40E1-946B-D18086BC1BB0}">
      <dgm:prSet custT="1"/>
      <dgm:spPr/>
      <dgm:t>
        <a:bodyPr/>
        <a:lstStyle/>
        <a:p>
          <a:r>
            <a:rPr lang="ro-RO" sz="1800" dirty="0" smtClean="0">
              <a:latin typeface="Tahoma" pitchFamily="34" charset="0"/>
              <a:ea typeface="Tahoma" pitchFamily="34" charset="0"/>
              <a:cs typeface="Tahoma" pitchFamily="34" charset="0"/>
            </a:rPr>
            <a:t>Creșterea nivelului de securitate a cetățenilor și bunurilor</a:t>
          </a:r>
          <a:endParaRPr lang="en-US" sz="1800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9B65E34F-FC9E-4286-9DDB-914D5C1D883F}" type="parTrans" cxnId="{3C32C988-A057-4F2B-A781-392340D4F864}">
      <dgm:prSet/>
      <dgm:spPr/>
    </dgm:pt>
    <dgm:pt modelId="{888E88FE-6925-4221-A038-E72CBB16FB15}" type="sibTrans" cxnId="{3C32C988-A057-4F2B-A781-392340D4F864}">
      <dgm:prSet/>
      <dgm:spPr/>
    </dgm:pt>
    <dgm:pt modelId="{36662FCB-2E84-4A88-8557-6B69D0F34E47}" type="pres">
      <dgm:prSet presAssocID="{AC6729EA-6007-4B6D-A3DB-3381E5F3CA7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C98A355-7400-4369-BF2F-1431D567783A}" type="pres">
      <dgm:prSet presAssocID="{BE38B5CA-5CBB-4241-8868-2CA8B0EA81D4}" presName="parentText" presStyleLbl="node1" presStyleIdx="0" presStyleCnt="5" custLinFactNeighborX="-1852" custLinFactNeighborY="-717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18A6C0D-B11D-455B-9A77-CDA3721D1B65}" type="pres">
      <dgm:prSet presAssocID="{945B9AB0-73DB-4443-BEE2-6B377BF97043}" presName="spacer" presStyleCnt="0"/>
      <dgm:spPr/>
    </dgm:pt>
    <dgm:pt modelId="{46D40148-921D-42EF-BC81-D312F4CC9AAE}" type="pres">
      <dgm:prSet presAssocID="{D2640705-72A3-4772-995C-1760967FD805}" presName="parentText" presStyleLbl="node1" presStyleIdx="1" presStyleCnt="5" custLinFactNeighborX="926" custLinFactNeighborY="-2430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85E083B-472D-4B7D-91E2-3E3CC759DEBA}" type="pres">
      <dgm:prSet presAssocID="{DA6BB063-248D-4E35-BB8C-98F113CD8E1C}" presName="spacer" presStyleCnt="0"/>
      <dgm:spPr/>
    </dgm:pt>
    <dgm:pt modelId="{7AF270BE-6F57-4DC1-80F9-E127B2083DEF}" type="pres">
      <dgm:prSet presAssocID="{6E6851B3-C84D-4B41-8F0F-EA8195E6C27A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F53FD21-6D61-4148-B1D3-38A2976E88BC}" type="pres">
      <dgm:prSet presAssocID="{F3C11A1E-0F74-4D75-9DD4-6D7EC3E64FFE}" presName="spacer" presStyleCnt="0"/>
      <dgm:spPr/>
    </dgm:pt>
    <dgm:pt modelId="{32A3447E-D68F-4B86-A16D-4868D0F52153}" type="pres">
      <dgm:prSet presAssocID="{7C33B8A1-B30F-4F7C-B7C7-9698CC376E0E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E06D290-6665-4441-9C0E-6970DC3D4A65}" type="pres">
      <dgm:prSet presAssocID="{7F2D216E-814B-4C83-A5EA-EFAAD70ECBF5}" presName="spacer" presStyleCnt="0"/>
      <dgm:spPr/>
    </dgm:pt>
    <dgm:pt modelId="{AB67B8E2-A19A-4B9A-934D-2AA7BA246363}" type="pres">
      <dgm:prSet presAssocID="{9047B33A-41C5-40E1-946B-D18086BC1BB0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2EEFC8C-AA67-4DF9-AEC9-A2752187B9A2}" type="presOf" srcId="{AC6729EA-6007-4B6D-A3DB-3381E5F3CA77}" destId="{36662FCB-2E84-4A88-8557-6B69D0F34E47}" srcOrd="0" destOrd="0" presId="urn:microsoft.com/office/officeart/2005/8/layout/vList2"/>
    <dgm:cxn modelId="{3C32C988-A057-4F2B-A781-392340D4F864}" srcId="{AC6729EA-6007-4B6D-A3DB-3381E5F3CA77}" destId="{9047B33A-41C5-40E1-946B-D18086BC1BB0}" srcOrd="4" destOrd="0" parTransId="{9B65E34F-FC9E-4286-9DDB-914D5C1D883F}" sibTransId="{888E88FE-6925-4221-A038-E72CBB16FB15}"/>
    <dgm:cxn modelId="{D3B8467B-633C-4322-BAF9-D9FC964CAEA4}" srcId="{AC6729EA-6007-4B6D-A3DB-3381E5F3CA77}" destId="{6E6851B3-C84D-4B41-8F0F-EA8195E6C27A}" srcOrd="2" destOrd="0" parTransId="{9A1D1E5C-1FB1-4D92-B495-5E91DF0AEE4F}" sibTransId="{F3C11A1E-0F74-4D75-9DD4-6D7EC3E64FFE}"/>
    <dgm:cxn modelId="{D96A9F1D-3A49-4078-8356-85C7C8C80DE4}" type="presOf" srcId="{9047B33A-41C5-40E1-946B-D18086BC1BB0}" destId="{AB67B8E2-A19A-4B9A-934D-2AA7BA246363}" srcOrd="0" destOrd="0" presId="urn:microsoft.com/office/officeart/2005/8/layout/vList2"/>
    <dgm:cxn modelId="{E2A42A4C-FB79-41EE-BAE5-6C4CCF0BF4DE}" srcId="{AC6729EA-6007-4B6D-A3DB-3381E5F3CA77}" destId="{D2640705-72A3-4772-995C-1760967FD805}" srcOrd="1" destOrd="0" parTransId="{99CDFF3A-FFEA-42A5-8E53-2AD91B075018}" sibTransId="{DA6BB063-248D-4E35-BB8C-98F113CD8E1C}"/>
    <dgm:cxn modelId="{9E9F9E30-F716-4E14-8EF2-66A6D6CAFCC0}" type="presOf" srcId="{7C33B8A1-B30F-4F7C-B7C7-9698CC376E0E}" destId="{32A3447E-D68F-4B86-A16D-4868D0F52153}" srcOrd="0" destOrd="0" presId="urn:microsoft.com/office/officeart/2005/8/layout/vList2"/>
    <dgm:cxn modelId="{30007BFF-F585-42B3-930B-C4A790E53BA9}" srcId="{AC6729EA-6007-4B6D-A3DB-3381E5F3CA77}" destId="{BE38B5CA-5CBB-4241-8868-2CA8B0EA81D4}" srcOrd="0" destOrd="0" parTransId="{C516A8B5-1158-40E5-B600-76E7B8CCC613}" sibTransId="{945B9AB0-73DB-4443-BEE2-6B377BF97043}"/>
    <dgm:cxn modelId="{A1725C59-6134-480A-AA7D-1F1A3B668FE5}" type="presOf" srcId="{D2640705-72A3-4772-995C-1760967FD805}" destId="{46D40148-921D-42EF-BC81-D312F4CC9AAE}" srcOrd="0" destOrd="0" presId="urn:microsoft.com/office/officeart/2005/8/layout/vList2"/>
    <dgm:cxn modelId="{0A9C6FEF-85D4-46BE-B7CE-93E9DDA8DE1F}" srcId="{AC6729EA-6007-4B6D-A3DB-3381E5F3CA77}" destId="{7C33B8A1-B30F-4F7C-B7C7-9698CC376E0E}" srcOrd="3" destOrd="0" parTransId="{8DA61B7C-DEF5-47AE-98E0-514207574A11}" sibTransId="{7F2D216E-814B-4C83-A5EA-EFAAD70ECBF5}"/>
    <dgm:cxn modelId="{FD46CA19-66A2-4DDC-A86F-B1508C378248}" type="presOf" srcId="{BE38B5CA-5CBB-4241-8868-2CA8B0EA81D4}" destId="{1C98A355-7400-4369-BF2F-1431D567783A}" srcOrd="0" destOrd="0" presId="urn:microsoft.com/office/officeart/2005/8/layout/vList2"/>
    <dgm:cxn modelId="{2078A14E-BE20-41D6-8641-7CE084087E8B}" type="presOf" srcId="{6E6851B3-C84D-4B41-8F0F-EA8195E6C27A}" destId="{7AF270BE-6F57-4DC1-80F9-E127B2083DEF}" srcOrd="0" destOrd="0" presId="urn:microsoft.com/office/officeart/2005/8/layout/vList2"/>
    <dgm:cxn modelId="{C3A9DCCE-285A-474C-B4F9-8F26AB05A062}" type="presParOf" srcId="{36662FCB-2E84-4A88-8557-6B69D0F34E47}" destId="{1C98A355-7400-4369-BF2F-1431D567783A}" srcOrd="0" destOrd="0" presId="urn:microsoft.com/office/officeart/2005/8/layout/vList2"/>
    <dgm:cxn modelId="{3C42955C-409F-4266-89CC-1C28C0EBED09}" type="presParOf" srcId="{36662FCB-2E84-4A88-8557-6B69D0F34E47}" destId="{A18A6C0D-B11D-455B-9A77-CDA3721D1B65}" srcOrd="1" destOrd="0" presId="urn:microsoft.com/office/officeart/2005/8/layout/vList2"/>
    <dgm:cxn modelId="{C0CEEB4D-28BD-4A3E-ACB8-863072C12D8D}" type="presParOf" srcId="{36662FCB-2E84-4A88-8557-6B69D0F34E47}" destId="{46D40148-921D-42EF-BC81-D312F4CC9AAE}" srcOrd="2" destOrd="0" presId="urn:microsoft.com/office/officeart/2005/8/layout/vList2"/>
    <dgm:cxn modelId="{E59A9795-C327-4BDD-BACB-CC6385101C67}" type="presParOf" srcId="{36662FCB-2E84-4A88-8557-6B69D0F34E47}" destId="{185E083B-472D-4B7D-91E2-3E3CC759DEBA}" srcOrd="3" destOrd="0" presId="urn:microsoft.com/office/officeart/2005/8/layout/vList2"/>
    <dgm:cxn modelId="{F9212CE1-271F-42E2-817A-D873536C9503}" type="presParOf" srcId="{36662FCB-2E84-4A88-8557-6B69D0F34E47}" destId="{7AF270BE-6F57-4DC1-80F9-E127B2083DEF}" srcOrd="4" destOrd="0" presId="urn:microsoft.com/office/officeart/2005/8/layout/vList2"/>
    <dgm:cxn modelId="{B299EAAC-AAF3-4851-AE02-DB3D89ABBEC2}" type="presParOf" srcId="{36662FCB-2E84-4A88-8557-6B69D0F34E47}" destId="{1F53FD21-6D61-4148-B1D3-38A2976E88BC}" srcOrd="5" destOrd="0" presId="urn:microsoft.com/office/officeart/2005/8/layout/vList2"/>
    <dgm:cxn modelId="{68E25901-E8D1-4BED-A76F-B969B083ECCA}" type="presParOf" srcId="{36662FCB-2E84-4A88-8557-6B69D0F34E47}" destId="{32A3447E-D68F-4B86-A16D-4868D0F52153}" srcOrd="6" destOrd="0" presId="urn:microsoft.com/office/officeart/2005/8/layout/vList2"/>
    <dgm:cxn modelId="{352E94AE-C5BB-4D43-9258-F49B98775383}" type="presParOf" srcId="{36662FCB-2E84-4A88-8557-6B69D0F34E47}" destId="{AE06D290-6665-4441-9C0E-6970DC3D4A65}" srcOrd="7" destOrd="0" presId="urn:microsoft.com/office/officeart/2005/8/layout/vList2"/>
    <dgm:cxn modelId="{88B50CC8-B862-421B-B1A4-D2B0B4342CF0}" type="presParOf" srcId="{36662FCB-2E84-4A88-8557-6B69D0F34E47}" destId="{AB67B8E2-A19A-4B9A-934D-2AA7BA246363}" srcOrd="8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E852AB7-765E-4AF2-A890-3DF6BFCFFA14}" type="datetimeFigureOut">
              <a:rPr lang="en-US"/>
              <a:pPr>
                <a:defRPr/>
              </a:pPr>
              <a:t>2/15/2024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7282662-6ADB-426F-9599-8CA8D5F8024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D4C3DB-8F96-4B07-A2BA-F51856616B42}" type="slidenum">
              <a:rPr lang="en-GB" smtClean="0"/>
              <a:pPr/>
              <a:t>13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7DE74-913F-42B6-AF35-B1FB32DEF67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4717F-728C-4CB9-9D96-02CEE588BDF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65ACBB-7344-4270-89D6-DC1823A4978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>
              <a:defRPr sz="1000" b="1"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fld id="{7835A769-FE50-4051-BF6F-8A71CAA7088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85143-DFA9-4934-8D59-630B248502B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D9F84-C820-4C7F-B439-82BA346F70E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7E89D1-B40E-4324-BA73-7EB1AA1D3B9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67910D-CEE9-4596-89BD-4D54ADEED69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12E82A-1BF8-4667-AD3D-CACF7E79290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1A49A-65F1-41DC-A952-DB5B5216D73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98C20-6A11-45FD-85D5-14BF29BD8EC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D6A372B-C1EF-4AEC-918C-31D37E58833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0" y="4286250"/>
            <a:ext cx="9144000" cy="2571750"/>
          </a:xfrm>
        </p:spPr>
        <p:txBody>
          <a:bodyPr/>
          <a:lstStyle/>
          <a:p>
            <a:pPr eaLnBrk="1" hangingPunct="1"/>
            <a:r>
              <a:rPr lang="ro-RO" sz="3200" b="1" dirty="0" smtClean="0">
                <a:solidFill>
                  <a:schemeClr val="bg1"/>
                </a:solidFill>
              </a:rPr>
              <a:t>STADIUL</a:t>
            </a:r>
            <a:r>
              <a:rPr lang="ro-RO" sz="3200" b="1" baseline="0" dirty="0" smtClean="0">
                <a:solidFill>
                  <a:schemeClr val="bg1"/>
                </a:solidFill>
              </a:rPr>
              <a:t> ÎNDEPLINIRII ÎN JUDEȚUL</a:t>
            </a:r>
            <a:r>
              <a:rPr lang="ro-RO" sz="3200" b="1" dirty="0" smtClean="0">
                <a:solidFill>
                  <a:schemeClr val="bg1"/>
                </a:solidFill>
              </a:rPr>
              <a:t> BOTOȘANI  A OBIECTIVELOR DIN PROGRAMUL DE GUVERNARE</a:t>
            </a:r>
            <a:br>
              <a:rPr lang="ro-RO" sz="3200" b="1" dirty="0" smtClean="0">
                <a:solidFill>
                  <a:schemeClr val="bg1"/>
                </a:solidFill>
              </a:rPr>
            </a:br>
            <a:r>
              <a:rPr lang="ro-RO" sz="3200" b="1" dirty="0" smtClean="0">
                <a:solidFill>
                  <a:schemeClr val="bg1"/>
                </a:solidFill>
              </a:rPr>
              <a:t>-31.12.2023-</a:t>
            </a:r>
            <a:endParaRPr lang="es-ES" sz="3200" b="1" dirty="0" smtClean="0">
              <a:solidFill>
                <a:schemeClr val="bg1"/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28625" y="1714500"/>
            <a:ext cx="5500688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GB" sz="16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 O M Â N I A</a:t>
            </a:r>
          </a:p>
          <a:p>
            <a:pPr algn="ctr">
              <a:defRPr/>
            </a:pPr>
            <a:r>
              <a:rPr lang="en-GB" sz="16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GB" sz="16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GB" sz="16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GB" sz="16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GB" sz="16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 </a:t>
            </a:r>
            <a:r>
              <a:rPr lang="en-GB" sz="16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GB" sz="16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GB" sz="16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 </a:t>
            </a:r>
            <a:r>
              <a:rPr lang="en-GB" sz="16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GB" sz="16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GB" sz="16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 </a:t>
            </a:r>
            <a:r>
              <a:rPr lang="en-GB" sz="16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GB" sz="16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GB" sz="16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 </a:t>
            </a:r>
            <a:r>
              <a:rPr lang="en-GB" sz="16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GB" sz="16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GB" sz="16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MINISTERUL AFACERILOR INTERNE</a:t>
            </a:r>
            <a:r>
              <a:rPr lang="en-GB" sz="16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GB" sz="16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GB" sz="16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INSTITUŢIA  PREFECTULUI - JUDEŢUL  BOTOŞANI</a:t>
            </a:r>
            <a:endParaRPr lang="en-US" sz="1600" kern="0" dirty="0">
              <a:latin typeface="+mj-lt"/>
              <a:ea typeface="+mj-ea"/>
              <a:cs typeface="+mj-cs"/>
            </a:endParaRPr>
          </a:p>
        </p:txBody>
      </p:sp>
      <p:pic>
        <p:nvPicPr>
          <p:cNvPr id="3077" name="Picture 7" descr="Stema ROMANIEI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88" y="1928813"/>
            <a:ext cx="1071562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</p:spPr>
        <p:txBody>
          <a:bodyPr/>
          <a:lstStyle/>
          <a:p>
            <a:fld id="{DF1A48C1-673F-4C28-93FF-95561EC12A8D}" type="slidenum">
              <a:rPr lang="es-ES" smtClean="0">
                <a:solidFill>
                  <a:srgbClr val="00518E"/>
                </a:solidFill>
              </a:rPr>
              <a:pPr/>
              <a:t>1</a:t>
            </a:fld>
            <a:endParaRPr lang="es-ES" smtClean="0">
              <a:solidFill>
                <a:srgbClr val="00518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5857875"/>
            <a:ext cx="2357438" cy="928688"/>
          </a:xfrm>
        </p:spPr>
        <p:txBody>
          <a:bodyPr/>
          <a:lstStyle/>
          <a:p>
            <a:pPr eaLnBrk="1" hangingPunct="1">
              <a:defRPr/>
            </a:pPr>
            <a:r>
              <a:rPr lang="en-GB" sz="700" b="1" smtClean="0">
                <a:latin typeface="+mn-lt"/>
              </a:rPr>
              <a:t>R O M Â N I A</a:t>
            </a:r>
            <a:r>
              <a:rPr lang="en-GB" sz="700" smtClean="0">
                <a:latin typeface="+mn-lt"/>
              </a:rPr>
              <a:t/>
            </a:r>
            <a:br>
              <a:rPr lang="en-GB" sz="700" smtClean="0">
                <a:latin typeface="+mn-lt"/>
              </a:rPr>
            </a:br>
            <a:r>
              <a:rPr lang="en-GB" sz="700" b="1" smtClean="0">
                <a:latin typeface="+mn-lt"/>
              </a:rPr>
              <a:t> </a:t>
            </a:r>
            <a:r>
              <a:rPr lang="en-GB" sz="700" smtClean="0">
                <a:latin typeface="+mn-lt"/>
              </a:rPr>
              <a:t/>
            </a:r>
            <a:br>
              <a:rPr lang="en-GB" sz="700" smtClean="0">
                <a:latin typeface="+mn-lt"/>
              </a:rPr>
            </a:br>
            <a:r>
              <a:rPr lang="en-GB" sz="700" b="1" smtClean="0">
                <a:latin typeface="+mn-lt"/>
              </a:rPr>
              <a:t> </a:t>
            </a:r>
            <a:r>
              <a:rPr lang="en-GB" sz="700" smtClean="0">
                <a:latin typeface="+mn-lt"/>
              </a:rPr>
              <a:t/>
            </a:r>
            <a:br>
              <a:rPr lang="en-GB" sz="700" smtClean="0">
                <a:latin typeface="+mn-lt"/>
              </a:rPr>
            </a:br>
            <a:r>
              <a:rPr lang="en-GB" sz="700" b="1" smtClean="0">
                <a:latin typeface="+mn-lt"/>
              </a:rPr>
              <a:t> </a:t>
            </a:r>
            <a:r>
              <a:rPr lang="en-GB" sz="700" smtClean="0">
                <a:latin typeface="+mn-lt"/>
              </a:rPr>
              <a:t/>
            </a:r>
            <a:br>
              <a:rPr lang="en-GB" sz="700" smtClean="0">
                <a:latin typeface="+mn-lt"/>
              </a:rPr>
            </a:br>
            <a:r>
              <a:rPr lang="en-GB" sz="700" b="1" smtClean="0">
                <a:latin typeface="+mn-lt"/>
              </a:rPr>
              <a:t> </a:t>
            </a:r>
            <a:r>
              <a:rPr lang="en-GB" sz="700" smtClean="0">
                <a:latin typeface="+mn-lt"/>
              </a:rPr>
              <a:t/>
            </a:r>
            <a:br>
              <a:rPr lang="en-GB" sz="700" smtClean="0">
                <a:latin typeface="+mn-lt"/>
              </a:rPr>
            </a:br>
            <a:r>
              <a:rPr lang="en-GB" sz="700" b="1" smtClean="0">
                <a:latin typeface="+mn-lt"/>
              </a:rPr>
              <a:t>MINISTERUL AFACERILOR INTERNE</a:t>
            </a:r>
            <a:r>
              <a:rPr lang="en-GB" sz="700" smtClean="0">
                <a:latin typeface="+mn-lt"/>
              </a:rPr>
              <a:t/>
            </a:r>
            <a:br>
              <a:rPr lang="en-GB" sz="700" smtClean="0">
                <a:latin typeface="+mn-lt"/>
              </a:rPr>
            </a:br>
            <a:r>
              <a:rPr lang="en-GB" sz="700" b="1" smtClean="0">
                <a:latin typeface="+mn-lt"/>
              </a:rPr>
              <a:t>INSTITUŢIA  PREFECTULUI - JUDEŢUL  BOTOŞANI</a:t>
            </a:r>
            <a:endParaRPr lang="en-US" sz="700" smtClean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9220" name="Picture 11" descr="Stema ROMANIEI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0" y="6038850"/>
            <a:ext cx="342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0" y="0"/>
            <a:ext cx="9144000" cy="9382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indent="-228600" algn="ctr" eaLnBrk="0" hangingPunct="0">
              <a:defRPr/>
            </a:pPr>
            <a:r>
              <a:rPr lang="ro-RO" sz="2400" b="1" dirty="0" smtClean="0">
                <a:solidFill>
                  <a:schemeClr val="bg1"/>
                </a:solidFill>
                <a:latin typeface="+mn-lt"/>
              </a:rPr>
              <a:t> </a:t>
            </a:r>
            <a:endParaRPr lang="en-US" sz="2400" b="1" dirty="0">
              <a:solidFill>
                <a:schemeClr val="bg1"/>
              </a:solidFill>
              <a:latin typeface="+mn-lt"/>
            </a:endParaRPr>
          </a:p>
          <a:p>
            <a:pPr marL="228600" indent="-228600" algn="ctr" eaLnBrk="0" hangingPunct="0">
              <a:defRPr/>
            </a:pPr>
            <a:endParaRPr lang="en-US" sz="700" b="1" dirty="0">
              <a:solidFill>
                <a:schemeClr val="bg1"/>
              </a:solidFill>
              <a:latin typeface="+mn-lt"/>
              <a:ea typeface="MS Mincho" pitchFamily="49" charset="-128"/>
              <a:cs typeface="Arial" pitchFamily="34" charset="0"/>
            </a:endParaRPr>
          </a:p>
          <a:p>
            <a:pPr marL="228600" indent="-228600" algn="ctr" eaLnBrk="0" hangingPunct="0">
              <a:defRPr/>
            </a:pPr>
            <a:r>
              <a:rPr lang="ro-RO" sz="2400" b="1" dirty="0" smtClean="0">
                <a:solidFill>
                  <a:srgbClr val="002060"/>
                </a:solidFill>
              </a:rPr>
              <a:t> </a:t>
            </a:r>
            <a:endParaRPr lang="en-GB" sz="2400" b="1" dirty="0">
              <a:solidFill>
                <a:srgbClr val="002060"/>
              </a:solidFill>
              <a:latin typeface="+mn-lt"/>
              <a:cs typeface="Arial" pitchFamily="34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428625" y="714375"/>
            <a:ext cx="12858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228600" indent="-228600" algn="ctr" eaLnBrk="0" hangingPunct="0">
              <a:defRPr/>
            </a:pPr>
            <a:r>
              <a:rPr lang="ro-RO" sz="1600" b="1" dirty="0" smtClean="0">
                <a:solidFill>
                  <a:schemeClr val="bg1"/>
                </a:solidFill>
                <a:latin typeface="+mn-lt"/>
              </a:rPr>
              <a:t> </a:t>
            </a:r>
            <a:endParaRPr lang="ro-RO" sz="1600" b="1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graphicFrame>
        <p:nvGraphicFramePr>
          <p:cNvPr id="11" name="Diagram 10"/>
          <p:cNvGraphicFramePr/>
          <p:nvPr/>
        </p:nvGraphicFramePr>
        <p:xfrm>
          <a:off x="714348" y="1214422"/>
          <a:ext cx="7715304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224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94F0C7-0537-401B-A84F-6EE5DE8DDF47}" type="slidenum">
              <a:rPr lang="es-ES" smtClean="0"/>
              <a:pPr/>
              <a:t>10</a:t>
            </a:fld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5857875"/>
            <a:ext cx="2357438" cy="928688"/>
          </a:xfrm>
        </p:spPr>
        <p:txBody>
          <a:bodyPr/>
          <a:lstStyle/>
          <a:p>
            <a:pPr eaLnBrk="1" hangingPunct="1">
              <a:defRPr/>
            </a:pPr>
            <a:r>
              <a:rPr lang="en-GB" sz="700" b="1" smtClean="0">
                <a:latin typeface="+mn-lt"/>
              </a:rPr>
              <a:t>R O M Â N I A</a:t>
            </a:r>
            <a:r>
              <a:rPr lang="en-GB" sz="700" smtClean="0">
                <a:latin typeface="+mn-lt"/>
              </a:rPr>
              <a:t/>
            </a:r>
            <a:br>
              <a:rPr lang="en-GB" sz="700" smtClean="0">
                <a:latin typeface="+mn-lt"/>
              </a:rPr>
            </a:br>
            <a:r>
              <a:rPr lang="en-GB" sz="700" b="1" smtClean="0">
                <a:latin typeface="+mn-lt"/>
              </a:rPr>
              <a:t> </a:t>
            </a:r>
            <a:r>
              <a:rPr lang="en-GB" sz="700" smtClean="0">
                <a:latin typeface="+mn-lt"/>
              </a:rPr>
              <a:t/>
            </a:r>
            <a:br>
              <a:rPr lang="en-GB" sz="700" smtClean="0">
                <a:latin typeface="+mn-lt"/>
              </a:rPr>
            </a:br>
            <a:r>
              <a:rPr lang="en-GB" sz="700" b="1" smtClean="0">
                <a:latin typeface="+mn-lt"/>
              </a:rPr>
              <a:t> </a:t>
            </a:r>
            <a:r>
              <a:rPr lang="en-GB" sz="700" smtClean="0">
                <a:latin typeface="+mn-lt"/>
              </a:rPr>
              <a:t/>
            </a:r>
            <a:br>
              <a:rPr lang="en-GB" sz="700" smtClean="0">
                <a:latin typeface="+mn-lt"/>
              </a:rPr>
            </a:br>
            <a:r>
              <a:rPr lang="en-GB" sz="700" b="1" smtClean="0">
                <a:latin typeface="+mn-lt"/>
              </a:rPr>
              <a:t> </a:t>
            </a:r>
            <a:r>
              <a:rPr lang="en-GB" sz="700" smtClean="0">
                <a:latin typeface="+mn-lt"/>
              </a:rPr>
              <a:t/>
            </a:r>
            <a:br>
              <a:rPr lang="en-GB" sz="700" smtClean="0">
                <a:latin typeface="+mn-lt"/>
              </a:rPr>
            </a:br>
            <a:r>
              <a:rPr lang="en-GB" sz="700" b="1" smtClean="0">
                <a:latin typeface="+mn-lt"/>
              </a:rPr>
              <a:t> </a:t>
            </a:r>
            <a:r>
              <a:rPr lang="en-GB" sz="700" smtClean="0">
                <a:latin typeface="+mn-lt"/>
              </a:rPr>
              <a:t/>
            </a:r>
            <a:br>
              <a:rPr lang="en-GB" sz="700" smtClean="0">
                <a:latin typeface="+mn-lt"/>
              </a:rPr>
            </a:br>
            <a:r>
              <a:rPr lang="en-GB" sz="700" b="1" smtClean="0">
                <a:latin typeface="+mn-lt"/>
              </a:rPr>
              <a:t>MINISTERUL AFACERILOR INTERNE</a:t>
            </a:r>
            <a:r>
              <a:rPr lang="en-GB" sz="700" smtClean="0">
                <a:latin typeface="+mn-lt"/>
              </a:rPr>
              <a:t/>
            </a:r>
            <a:br>
              <a:rPr lang="en-GB" sz="700" smtClean="0">
                <a:latin typeface="+mn-lt"/>
              </a:rPr>
            </a:br>
            <a:r>
              <a:rPr lang="en-GB" sz="700" b="1" smtClean="0">
                <a:latin typeface="+mn-lt"/>
              </a:rPr>
              <a:t>INSTITUŢIA  PREFECTULUI - JUDEŢUL  BOTOŞANI</a:t>
            </a:r>
            <a:endParaRPr lang="en-US" sz="700" smtClean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1268" name="Picture 11" descr="Stema ROMANIEI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0" y="6038850"/>
            <a:ext cx="342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indent="-228600" algn="ctr" eaLnBrk="0" hangingPunct="0">
              <a:defRPr/>
            </a:pPr>
            <a:r>
              <a:rPr lang="ro-RO" sz="2400" b="1" dirty="0" smtClean="0">
                <a:solidFill>
                  <a:schemeClr val="bg1"/>
                </a:solidFill>
                <a:latin typeface="+mn-lt"/>
              </a:rPr>
              <a:t> </a:t>
            </a:r>
            <a:endParaRPr lang="en-GB" sz="2400" b="1" dirty="0">
              <a:solidFill>
                <a:srgbClr val="002060"/>
              </a:solidFill>
              <a:latin typeface="+mn-lt"/>
              <a:cs typeface="Arial" pitchFamily="34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1000100" y="2571744"/>
            <a:ext cx="7143750" cy="2246769"/>
          </a:xfrm>
          <a:prstGeom prst="rect">
            <a:avLst/>
          </a:prstGeom>
          <a:noFill/>
          <a:ln w="28575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ro-RO" sz="2000" dirty="0"/>
              <a:t>În </a:t>
            </a:r>
            <a:r>
              <a:rPr lang="ro-RO" sz="2000" b="1" dirty="0"/>
              <a:t>79</a:t>
            </a:r>
            <a:r>
              <a:rPr lang="ro-RO" sz="2000" dirty="0"/>
              <a:t> unități administrativ-teritoriale sunt înregistrate în baza de date, </a:t>
            </a:r>
            <a:r>
              <a:rPr lang="ro-RO" sz="2000" b="1" dirty="0"/>
              <a:t>428 </a:t>
            </a:r>
            <a:r>
              <a:rPr lang="ro-RO" sz="2000" dirty="0"/>
              <a:t>obiective de investiții finanțate/aprobate pentru finanțare în cadrul programelor PNDL I, PNDL II, ANL, CNI, AFM, PNI Anghel Saligny.</a:t>
            </a:r>
            <a:endParaRPr lang="en-US" sz="2000" dirty="0"/>
          </a:p>
          <a:p>
            <a:r>
              <a:rPr lang="ro-RO" sz="2000" dirty="0" smtClean="0"/>
              <a:t>    În </a:t>
            </a:r>
            <a:r>
              <a:rPr lang="ro-RO" sz="2000" dirty="0"/>
              <a:t>sem. al II-lea/anul 2023 au fost finalizate </a:t>
            </a:r>
            <a:r>
              <a:rPr lang="ro-RO" sz="2000" b="1" dirty="0"/>
              <a:t>24</a:t>
            </a:r>
            <a:r>
              <a:rPr lang="ro-RO" sz="2000" dirty="0"/>
              <a:t> obiective de investiții, altele 27 au fost finalizate în semestrul I. Au rămas în derulare </a:t>
            </a:r>
            <a:r>
              <a:rPr lang="ro-RO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377</a:t>
            </a:r>
            <a:r>
              <a:rPr lang="ro-RO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obiective de investiții. </a:t>
            </a:r>
            <a:endParaRPr lang="ro-RO" sz="19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272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34EF5F-E3E6-486F-BD03-61EC97E22D50}" type="slidenum">
              <a:rPr lang="es-ES" smtClean="0"/>
              <a:pPr/>
              <a:t>11</a:t>
            </a:fld>
            <a:endParaRPr lang="es-ES" smtClean="0"/>
          </a:p>
        </p:txBody>
      </p:sp>
      <p:sp>
        <p:nvSpPr>
          <p:cNvPr id="9" name="Rectangle 8"/>
          <p:cNvSpPr/>
          <p:nvPr/>
        </p:nvSpPr>
        <p:spPr>
          <a:xfrm>
            <a:off x="1571604" y="1500174"/>
            <a:ext cx="6786610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Obiective/ proiecte de dezvoltare a comunitățlor locale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28596" y="714356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hangingPunct="0">
              <a:defRPr/>
            </a:pPr>
            <a:r>
              <a:rPr lang="ro-RO" kern="0" dirty="0">
                <a:solidFill>
                  <a:schemeClr val="bg1"/>
                </a:solidFill>
              </a:rPr>
              <a:t>Capitolul </a:t>
            </a:r>
            <a:r>
              <a:rPr lang="ro-RO" kern="0" dirty="0" smtClean="0">
                <a:solidFill>
                  <a:schemeClr val="bg1"/>
                </a:solidFill>
              </a:rPr>
              <a:t>VI</a:t>
            </a:r>
            <a:endParaRPr lang="en-US" kern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5857875"/>
            <a:ext cx="2357438" cy="928688"/>
          </a:xfrm>
        </p:spPr>
        <p:txBody>
          <a:bodyPr/>
          <a:lstStyle/>
          <a:p>
            <a:pPr eaLnBrk="1" hangingPunct="1">
              <a:defRPr/>
            </a:pPr>
            <a:r>
              <a:rPr lang="en-GB" sz="700" b="1" smtClean="0">
                <a:latin typeface="+mn-lt"/>
              </a:rPr>
              <a:t>R O M Â N I A</a:t>
            </a:r>
            <a:r>
              <a:rPr lang="en-GB" sz="700" smtClean="0">
                <a:latin typeface="+mn-lt"/>
              </a:rPr>
              <a:t/>
            </a:r>
            <a:br>
              <a:rPr lang="en-GB" sz="700" smtClean="0">
                <a:latin typeface="+mn-lt"/>
              </a:rPr>
            </a:br>
            <a:r>
              <a:rPr lang="en-GB" sz="700" b="1" smtClean="0">
                <a:latin typeface="+mn-lt"/>
              </a:rPr>
              <a:t> </a:t>
            </a:r>
            <a:r>
              <a:rPr lang="en-GB" sz="700" smtClean="0">
                <a:latin typeface="+mn-lt"/>
              </a:rPr>
              <a:t/>
            </a:r>
            <a:br>
              <a:rPr lang="en-GB" sz="700" smtClean="0">
                <a:latin typeface="+mn-lt"/>
              </a:rPr>
            </a:br>
            <a:r>
              <a:rPr lang="en-GB" sz="700" b="1" smtClean="0">
                <a:latin typeface="+mn-lt"/>
              </a:rPr>
              <a:t> </a:t>
            </a:r>
            <a:r>
              <a:rPr lang="en-GB" sz="700" smtClean="0">
                <a:latin typeface="+mn-lt"/>
              </a:rPr>
              <a:t/>
            </a:r>
            <a:br>
              <a:rPr lang="en-GB" sz="700" smtClean="0">
                <a:latin typeface="+mn-lt"/>
              </a:rPr>
            </a:br>
            <a:r>
              <a:rPr lang="en-GB" sz="700" b="1" smtClean="0">
                <a:latin typeface="+mn-lt"/>
              </a:rPr>
              <a:t> </a:t>
            </a:r>
            <a:r>
              <a:rPr lang="en-GB" sz="700" smtClean="0">
                <a:latin typeface="+mn-lt"/>
              </a:rPr>
              <a:t/>
            </a:r>
            <a:br>
              <a:rPr lang="en-GB" sz="700" smtClean="0">
                <a:latin typeface="+mn-lt"/>
              </a:rPr>
            </a:br>
            <a:r>
              <a:rPr lang="en-GB" sz="700" b="1" smtClean="0">
                <a:latin typeface="+mn-lt"/>
              </a:rPr>
              <a:t> </a:t>
            </a:r>
            <a:r>
              <a:rPr lang="en-GB" sz="700" smtClean="0">
                <a:latin typeface="+mn-lt"/>
              </a:rPr>
              <a:t/>
            </a:r>
            <a:br>
              <a:rPr lang="en-GB" sz="700" smtClean="0">
                <a:latin typeface="+mn-lt"/>
              </a:rPr>
            </a:br>
            <a:r>
              <a:rPr lang="en-GB" sz="700" b="1" smtClean="0">
                <a:latin typeface="+mn-lt"/>
              </a:rPr>
              <a:t>MINISTERUL AFACERILOR INTERNE</a:t>
            </a:r>
            <a:r>
              <a:rPr lang="en-GB" sz="700" smtClean="0">
                <a:latin typeface="+mn-lt"/>
              </a:rPr>
              <a:t/>
            </a:r>
            <a:br>
              <a:rPr lang="en-GB" sz="700" smtClean="0">
                <a:latin typeface="+mn-lt"/>
              </a:rPr>
            </a:br>
            <a:r>
              <a:rPr lang="en-GB" sz="700" b="1" smtClean="0">
                <a:latin typeface="+mn-lt"/>
              </a:rPr>
              <a:t>INSTITUŢIA  PREFECTULUI - JUDEŢUL  BOTOŞANI</a:t>
            </a:r>
            <a:endParaRPr lang="en-US" sz="700" smtClean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1268" name="Picture 11" descr="Stema ROMANIEI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0" y="6038850"/>
            <a:ext cx="342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indent="-228600" algn="ctr" eaLnBrk="0" hangingPunct="0">
              <a:defRPr/>
            </a:pPr>
            <a:r>
              <a:rPr lang="ro-RO" sz="2400" b="1" dirty="0" smtClean="0">
                <a:solidFill>
                  <a:schemeClr val="bg1"/>
                </a:solidFill>
                <a:latin typeface="+mn-lt"/>
              </a:rPr>
              <a:t> </a:t>
            </a:r>
            <a:endParaRPr lang="en-GB" sz="2400" b="1" dirty="0">
              <a:solidFill>
                <a:srgbClr val="002060"/>
              </a:solidFill>
              <a:latin typeface="+mn-lt"/>
              <a:cs typeface="Arial" pitchFamily="34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1071538" y="2143116"/>
            <a:ext cx="7143750" cy="2862322"/>
          </a:xfrm>
          <a:prstGeom prst="rect">
            <a:avLst/>
          </a:prstGeom>
          <a:noFill/>
          <a:ln w="28575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ro-RO" sz="2000" dirty="0" smtClean="0"/>
              <a:t>În </a:t>
            </a:r>
            <a:r>
              <a:rPr lang="ro-RO" sz="2000" dirty="0"/>
              <a:t>75  unități administrativ-teritoriale sunt înregistrate,  </a:t>
            </a:r>
            <a:r>
              <a:rPr lang="ro-RO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456  </a:t>
            </a:r>
            <a:r>
              <a:rPr lang="ro-RO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proiecte și</a:t>
            </a:r>
            <a:r>
              <a:rPr lang="ro-RO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o-RO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obiective de investiții</a:t>
            </a:r>
            <a:r>
              <a:rPr lang="ro-RO" sz="2000" dirty="0"/>
              <a:t> finanțate prin programele POIM 2014-2020, POR 2014-2020, POC 2014-2020, POCA 2014-2020, POC RO-UA, 2014-2020, POCU 2014-2020, PNDR/FEADR-Axa LEADER, POPAM, PNDR și PNRR.</a:t>
            </a:r>
            <a:endParaRPr lang="en-US" sz="2000" dirty="0"/>
          </a:p>
          <a:p>
            <a:r>
              <a:rPr lang="ro-RO" sz="2000" dirty="0" smtClean="0"/>
              <a:t>Până </a:t>
            </a:r>
            <a:r>
              <a:rPr lang="ro-RO" sz="2000" dirty="0"/>
              <a:t>la 31.12. </a:t>
            </a:r>
            <a:r>
              <a:rPr lang="ro-RO" sz="2000" dirty="0" smtClean="0"/>
              <a:t>2023,</a:t>
            </a:r>
            <a:r>
              <a:rPr lang="ro-RO" sz="2000" b="1" dirty="0" smtClean="0"/>
              <a:t>s-au </a:t>
            </a:r>
            <a:r>
              <a:rPr lang="ro-RO" sz="2000" b="1" dirty="0"/>
              <a:t>finalizat 92 proiecte și obiective de </a:t>
            </a:r>
            <a:r>
              <a:rPr lang="ro-RO" sz="2000" b="1" dirty="0" smtClean="0"/>
              <a:t>investiții (</a:t>
            </a:r>
            <a:r>
              <a:rPr lang="ro-RO" sz="2000" b="1" dirty="0"/>
              <a:t>49 în primul semestru și 43 în al doilea semestru)</a:t>
            </a:r>
            <a:r>
              <a:rPr lang="ro-RO" sz="2000" dirty="0"/>
              <a:t>.</a:t>
            </a:r>
            <a:endParaRPr lang="ro-RO" sz="1950" dirty="0"/>
          </a:p>
        </p:txBody>
      </p:sp>
      <p:sp>
        <p:nvSpPr>
          <p:cNvPr id="11272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34EF5F-E3E6-486F-BD03-61EC97E22D50}" type="slidenum">
              <a:rPr lang="es-ES" smtClean="0"/>
              <a:pPr/>
              <a:t>12</a:t>
            </a:fld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5857875"/>
            <a:ext cx="2357438" cy="928688"/>
          </a:xfrm>
        </p:spPr>
        <p:txBody>
          <a:bodyPr/>
          <a:lstStyle/>
          <a:p>
            <a:pPr eaLnBrk="1" hangingPunct="1"/>
            <a:r>
              <a:rPr lang="en-GB" sz="700" b="1" smtClean="0"/>
              <a:t>R O M Â N I A</a:t>
            </a:r>
            <a:r>
              <a:rPr lang="en-GB" sz="700" smtClean="0"/>
              <a:t/>
            </a:r>
            <a:br>
              <a:rPr lang="en-GB" sz="700" smtClean="0"/>
            </a:br>
            <a:r>
              <a:rPr lang="en-GB" sz="700" b="1" smtClean="0"/>
              <a:t> </a:t>
            </a:r>
            <a:r>
              <a:rPr lang="en-GB" sz="700" smtClean="0"/>
              <a:t/>
            </a:r>
            <a:br>
              <a:rPr lang="en-GB" sz="700" smtClean="0"/>
            </a:br>
            <a:r>
              <a:rPr lang="en-GB" sz="700" b="1" smtClean="0"/>
              <a:t> </a:t>
            </a:r>
            <a:r>
              <a:rPr lang="en-GB" sz="700" smtClean="0"/>
              <a:t/>
            </a:r>
            <a:br>
              <a:rPr lang="en-GB" sz="700" smtClean="0"/>
            </a:br>
            <a:r>
              <a:rPr lang="en-GB" sz="700" b="1" smtClean="0"/>
              <a:t> </a:t>
            </a:r>
            <a:r>
              <a:rPr lang="en-GB" sz="700" smtClean="0"/>
              <a:t/>
            </a:r>
            <a:br>
              <a:rPr lang="en-GB" sz="700" smtClean="0"/>
            </a:br>
            <a:r>
              <a:rPr lang="en-GB" sz="700" b="1" smtClean="0"/>
              <a:t> </a:t>
            </a:r>
            <a:r>
              <a:rPr lang="en-GB" sz="700" smtClean="0"/>
              <a:t/>
            </a:r>
            <a:br>
              <a:rPr lang="en-GB" sz="700" smtClean="0"/>
            </a:br>
            <a:r>
              <a:rPr lang="en-GB" sz="700" b="1" smtClean="0"/>
              <a:t>MINISTERUL AFACERILOR INTERNE</a:t>
            </a:r>
            <a:r>
              <a:rPr lang="en-GB" sz="700" smtClean="0"/>
              <a:t/>
            </a:r>
            <a:br>
              <a:rPr lang="en-GB" sz="700" smtClean="0"/>
            </a:br>
            <a:r>
              <a:rPr lang="en-GB" sz="700" b="1" smtClean="0"/>
              <a:t>INSTITUŢIA  PREFECTULUI - JUDEŢUL  BOTOŞANI</a:t>
            </a:r>
            <a:endParaRPr lang="en-US" sz="700" smtClean="0">
              <a:solidFill>
                <a:schemeClr val="tx1"/>
              </a:solidFill>
            </a:endParaRPr>
          </a:p>
        </p:txBody>
      </p:sp>
      <p:pic>
        <p:nvPicPr>
          <p:cNvPr id="63492" name="Picture 11" descr="Stema ROMANIEI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50" y="6038850"/>
            <a:ext cx="342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493" name="Rectangle 13"/>
          <p:cNvSpPr>
            <a:spLocks noChangeArrowheads="1"/>
          </p:cNvSpPr>
          <p:nvPr/>
        </p:nvSpPr>
        <p:spPr bwMode="auto">
          <a:xfrm>
            <a:off x="0" y="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 algn="ctr" eaLnBrk="0" hangingPunct="0"/>
            <a:r>
              <a:rPr lang="ro-RO" sz="2400" b="1">
                <a:solidFill>
                  <a:schemeClr val="bg1"/>
                </a:solidFill>
              </a:rPr>
              <a:t>ÎNCHEIERE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357188" y="714375"/>
            <a:ext cx="14287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228600" indent="-228600" algn="ctr" eaLnBrk="0" hangingPunct="0">
              <a:defRPr/>
            </a:pPr>
            <a:r>
              <a:rPr lang="ro-RO" sz="1600" b="1" dirty="0" smtClean="0">
                <a:solidFill>
                  <a:schemeClr val="bg1"/>
                </a:solidFill>
                <a:latin typeface="+mj-lt"/>
              </a:rPr>
              <a:t> </a:t>
            </a:r>
            <a:endParaRPr lang="ro-RO" sz="16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63495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CD37BF-4CF0-42E2-B23A-92A5C0DBEA55}" type="slidenum">
              <a:rPr lang="es-ES" smtClean="0"/>
              <a:pPr/>
              <a:t>13</a:t>
            </a:fld>
            <a:endParaRPr lang="es-ES" smtClean="0"/>
          </a:p>
        </p:txBody>
      </p:sp>
      <p:sp>
        <p:nvSpPr>
          <p:cNvPr id="63496" name="Rectangle 9"/>
          <p:cNvSpPr>
            <a:spLocks noChangeArrowheads="1"/>
          </p:cNvSpPr>
          <p:nvPr/>
        </p:nvSpPr>
        <p:spPr bwMode="auto">
          <a:xfrm>
            <a:off x="428596" y="1928802"/>
            <a:ext cx="8143875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o-RO" sz="1600" dirty="0" smtClean="0"/>
              <a:t> </a:t>
            </a:r>
            <a:endParaRPr lang="en-US" sz="1600" dirty="0" smtClean="0"/>
          </a:p>
          <a:p>
            <a:r>
              <a:rPr lang="ro-RO" sz="1600" dirty="0" smtClean="0"/>
              <a:t>         </a:t>
            </a:r>
            <a:endParaRPr lang="en-US" sz="1600" dirty="0"/>
          </a:p>
          <a:p>
            <a:r>
              <a:rPr lang="ro-RO" sz="1600" dirty="0"/>
              <a:t> 	</a:t>
            </a:r>
            <a:r>
              <a:rPr lang="ro-RO" sz="1600" dirty="0" smtClean="0"/>
              <a:t> Instituția Prefectului </a:t>
            </a:r>
            <a:r>
              <a:rPr lang="ro-RO" sz="1600" dirty="0" smtClean="0"/>
              <a:t>a procedat,</a:t>
            </a:r>
            <a:r>
              <a:rPr lang="ro-RO" sz="1600" dirty="0" smtClean="0"/>
              <a:t> </a:t>
            </a:r>
            <a:r>
              <a:rPr lang="ro-RO" sz="1600" dirty="0"/>
              <a:t>în evaluările </a:t>
            </a:r>
            <a:r>
              <a:rPr lang="ro-RO" sz="1600" dirty="0" smtClean="0"/>
              <a:t>trimestriale/semestriale,  la </a:t>
            </a:r>
            <a:r>
              <a:rPr lang="ro-RO" sz="1600" dirty="0"/>
              <a:t>analiza stadiului îndeplinirii acțiunilor propuse, </a:t>
            </a:r>
            <a:r>
              <a:rPr lang="ro-RO" sz="1600" dirty="0" smtClean="0"/>
              <a:t>dificultăților </a:t>
            </a:r>
            <a:r>
              <a:rPr lang="ro-RO" sz="1600" dirty="0"/>
              <a:t>întâmpinate și </a:t>
            </a:r>
            <a:r>
              <a:rPr lang="ro-RO" sz="1600" dirty="0" smtClean="0"/>
              <a:t>măsurilor legale </a:t>
            </a:r>
            <a:r>
              <a:rPr lang="ro-RO" sz="1600" dirty="0"/>
              <a:t>ce s-au luat pentru îndeplinirea </a:t>
            </a:r>
            <a:r>
              <a:rPr lang="ro-RO" sz="1600" dirty="0" smtClean="0"/>
              <a:t>acestora, </a:t>
            </a:r>
            <a:r>
              <a:rPr lang="ro-RO" sz="1600" dirty="0"/>
              <a:t>la termenele stabilite, păstrând un dialog permanent pe acest </a:t>
            </a:r>
            <a:r>
              <a:rPr lang="ro-RO" sz="1600" dirty="0" smtClean="0"/>
              <a:t>subiect.</a:t>
            </a:r>
          </a:p>
          <a:p>
            <a:r>
              <a:rPr lang="ro-RO" sz="1600" dirty="0" smtClean="0"/>
              <a:t>                  Acțiunile planificate și stabilite la începutul anului 2023 au fost  duse la îndeplinire în funcție de </a:t>
            </a:r>
            <a:r>
              <a:rPr lang="ro-RO" sz="1600" b="1" dirty="0" smtClean="0"/>
              <a:t>atribuţiile</a:t>
            </a:r>
            <a:r>
              <a:rPr lang="ro-RO" sz="1600" dirty="0" smtClean="0"/>
              <a:t> legale ale fiecărei instituţii publice, prezentarea pe larg ale acestora fiind evidențiaă în materialul postat pe site-ul instituției noastre la secțiunea  </a:t>
            </a:r>
            <a:r>
              <a:rPr lang="ro-RO" sz="1600" i="1" dirty="0" smtClean="0"/>
              <a:t>Programe și strategii.</a:t>
            </a:r>
          </a:p>
          <a:p>
            <a:endParaRPr lang="ro-RO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ro-RO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Vă mulțumesc pentru atenția acordată</a:t>
            </a:r>
            <a:r>
              <a:rPr lang="ro-RO" sz="1600" dirty="0" smtClean="0"/>
              <a:t>!</a:t>
            </a:r>
            <a:endParaRPr lang="en-US" sz="1600" dirty="0"/>
          </a:p>
          <a:p>
            <a:r>
              <a:rPr lang="ro-RO" sz="1600" dirty="0"/>
              <a:t> </a:t>
            </a:r>
          </a:p>
        </p:txBody>
      </p:sp>
      <p:sp>
        <p:nvSpPr>
          <p:cNvPr id="9" name="Rectangle 8"/>
          <p:cNvSpPr/>
          <p:nvPr/>
        </p:nvSpPr>
        <p:spPr>
          <a:xfrm>
            <a:off x="357158" y="785794"/>
            <a:ext cx="1423788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hangingPunct="0">
              <a:defRPr/>
            </a:pPr>
            <a:r>
              <a:rPr lang="ro-RO" sz="1700" kern="0" dirty="0">
                <a:solidFill>
                  <a:schemeClr val="bg1"/>
                </a:solidFill>
              </a:rPr>
              <a:t>Capitolul  </a:t>
            </a:r>
            <a:r>
              <a:rPr lang="ro-RO" sz="1700" kern="0" dirty="0" smtClean="0">
                <a:solidFill>
                  <a:schemeClr val="bg1"/>
                </a:solidFill>
              </a:rPr>
              <a:t>VII</a:t>
            </a:r>
            <a:endParaRPr lang="en-US" sz="1700" kern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1" name="Rectangle 5"/>
          <p:cNvSpPr>
            <a:spLocks noChangeArrowheads="1"/>
          </p:cNvSpPr>
          <p:nvPr/>
        </p:nvSpPr>
        <p:spPr bwMode="auto">
          <a:xfrm>
            <a:off x="428625" y="714375"/>
            <a:ext cx="12858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228600" indent="-228600" algn="ctr" eaLnBrk="0" hangingPunct="0">
              <a:defRPr/>
            </a:pPr>
            <a:r>
              <a:rPr lang="ro-RO" sz="1600" b="1" dirty="0">
                <a:solidFill>
                  <a:schemeClr val="bg1"/>
                </a:solidFill>
                <a:latin typeface="+mj-lt"/>
                <a:ea typeface="MS Mincho" pitchFamily="49" charset="-128"/>
                <a:cs typeface="Arial" pitchFamily="34" charset="0"/>
              </a:rPr>
              <a:t>Capitolul I</a:t>
            </a:r>
          </a:p>
        </p:txBody>
      </p:sp>
      <p:sp>
        <p:nvSpPr>
          <p:cNvPr id="14" name="Rectangle 13"/>
          <p:cNvSpPr/>
          <p:nvPr/>
        </p:nvSpPr>
        <p:spPr>
          <a:xfrm>
            <a:off x="0" y="0"/>
            <a:ext cx="9144000" cy="9382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indent="-228600" algn="ctr" eaLnBrk="0" hangingPunct="0">
              <a:defRPr/>
            </a:pPr>
            <a:r>
              <a:rPr lang="ro-RO" sz="2400" b="1" dirty="0">
                <a:solidFill>
                  <a:schemeClr val="bg1"/>
                </a:solidFill>
                <a:ea typeface="MS Mincho" pitchFamily="49" charset="-128"/>
                <a:cs typeface="Arial" pitchFamily="34" charset="0"/>
              </a:rPr>
              <a:t>INTRODUCERE </a:t>
            </a:r>
            <a:endParaRPr lang="en-US" sz="2400" b="1" dirty="0">
              <a:solidFill>
                <a:schemeClr val="bg1"/>
              </a:solidFill>
              <a:ea typeface="MS Mincho" pitchFamily="49" charset="-128"/>
              <a:cs typeface="Arial" pitchFamily="34" charset="0"/>
            </a:endParaRPr>
          </a:p>
          <a:p>
            <a:pPr marL="228600" indent="-228600" algn="ctr" eaLnBrk="0" hangingPunct="0">
              <a:defRPr/>
            </a:pPr>
            <a:endParaRPr lang="en-US" sz="700" b="1" dirty="0">
              <a:solidFill>
                <a:schemeClr val="bg1"/>
              </a:solidFill>
              <a:ea typeface="MS Mincho" pitchFamily="49" charset="-128"/>
              <a:cs typeface="Arial" pitchFamily="34" charset="0"/>
            </a:endParaRPr>
          </a:p>
          <a:p>
            <a:pPr marL="228600" indent="-228600" algn="ctr" eaLnBrk="0" hangingPunct="0">
              <a:defRPr/>
            </a:pPr>
            <a:r>
              <a:rPr lang="ro-RO" sz="2400" b="1" dirty="0">
                <a:solidFill>
                  <a:srgbClr val="002060"/>
                </a:solidFill>
                <a:latin typeface="+mj-lt"/>
                <a:ea typeface="MS Mincho" pitchFamily="49" charset="-128"/>
                <a:cs typeface="Arial" pitchFamily="34" charset="0"/>
              </a:rPr>
              <a:t>Legislație de bază</a:t>
            </a:r>
            <a:endParaRPr lang="en-GB" sz="2400" dirty="0">
              <a:solidFill>
                <a:srgbClr val="002060"/>
              </a:solidFill>
              <a:latin typeface="+mj-lt"/>
              <a:cs typeface="Arial" pitchFamily="34" charset="0"/>
            </a:endParaRPr>
          </a:p>
        </p:txBody>
      </p:sp>
      <p:sp>
        <p:nvSpPr>
          <p:cNvPr id="4104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81626F-F9AF-41A7-96B7-B8F24531F8A8}" type="slidenum">
              <a:rPr lang="es-ES" smtClean="0"/>
              <a:pPr/>
              <a:t>2</a:t>
            </a:fld>
            <a:endParaRPr lang="es-ES" smtClean="0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357158" y="1643050"/>
            <a:ext cx="8358246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36838" algn="ctr"/>
                <a:tab pos="5273675" algn="r"/>
                <a:tab pos="6286500" algn="r"/>
              </a:tabLst>
            </a:pPr>
            <a:r>
              <a:rPr kumimoji="0" lang="ro-RO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ro-RO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Planul de acțiuni pe anul 2023 al Județului Botoșani pentru realizarea obiectivelor  cuprinse în Programul de Guvernare a fost întocmit în conformitate cu următoarele prevederi legale: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36838" algn="ctr"/>
                <a:tab pos="5273675" algn="r"/>
                <a:tab pos="6286500" algn="r"/>
              </a:tabLst>
            </a:pPr>
            <a:r>
              <a:rPr kumimoji="0" lang="ro-RO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- OUG nr. 57/2019 privind Codul administrativ, cu completările și modificările ulterioare;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36838" algn="ctr"/>
                <a:tab pos="5273675" algn="r"/>
                <a:tab pos="6286500" algn="r"/>
              </a:tabLst>
            </a:pPr>
            <a:r>
              <a:rPr kumimoji="0" lang="ro-RO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- HG nr. 906/2020 pentru punerea în aplicare a unor prevederi ale OUG nr. 57/2019;</a:t>
            </a:r>
          </a:p>
          <a:p>
            <a:pPr algn="just" eaLnBrk="0" hangingPunct="0">
              <a:tabLst>
                <a:tab pos="2636838" algn="ctr"/>
                <a:tab pos="5273675" algn="r"/>
                <a:tab pos="6286500" algn="r"/>
              </a:tabLst>
            </a:pPr>
            <a:r>
              <a:rPr lang="ro-R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kumimoji="0" lang="ro-RO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o-RO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Hotărârea nr. 45</a:t>
            </a:r>
            <a:r>
              <a:rPr kumimoji="0" lang="ro-RO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/25.11.2021</a:t>
            </a:r>
            <a:r>
              <a:rPr kumimoji="0" lang="ro-RO" b="0" i="0" u="none" strike="noStrike" cap="none" normalizeH="0" dirty="0" smtClean="0" bmk="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o-RO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a Parlamentului României pentru acordarea încrederii Guvernului – Anexa 2-Programul de Guvernare  2021-2024.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2636838" algn="ctr"/>
                <a:tab pos="5273675" algn="r"/>
                <a:tab pos="6286500" algn="r"/>
              </a:tabLst>
            </a:pPr>
            <a:r>
              <a:rPr kumimoji="0" lang="ro-RO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Hotărârea nr. 2</a:t>
            </a:r>
            <a:r>
              <a:rPr kumimoji="0" lang="ro-RO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2/15.06.2023 </a:t>
            </a:r>
            <a:r>
              <a:rPr kumimoji="0" lang="ro-RO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a Parlamentului României pentru acordarea încrederii Guvernului – Anexa 2-Programul de Guvernare  2023-2024.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2636838" algn="ctr"/>
                <a:tab pos="5273675" algn="r"/>
                <a:tab pos="6286500" algn="r"/>
              </a:tabLst>
            </a:pPr>
            <a:endParaRPr kumimoji="0" lang="ro-RO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hangingPunct="0">
              <a:tabLst>
                <a:tab pos="2636838" algn="ctr"/>
                <a:tab pos="5273675" algn="r"/>
                <a:tab pos="6286500" algn="r"/>
              </a:tabLst>
            </a:pPr>
            <a:r>
              <a:rPr lang="ro-RO" dirty="0"/>
              <a:t> </a:t>
            </a:r>
            <a:r>
              <a:rPr lang="ro-RO" dirty="0" smtClean="0"/>
              <a:t>        </a:t>
            </a:r>
            <a:r>
              <a:rPr lang="ro-RO" dirty="0" smtClean="0"/>
              <a:t>Pentru ducerea la îndeplinire a prerogativelor stabilite de art. 253, lit. b) din OUG nr. 57/2019 Codul Administrativ, Prefectul  </a:t>
            </a:r>
            <a:r>
              <a:rPr lang="ro-RO" i="1" dirty="0" smtClean="0"/>
              <a:t>analizează modul de îndeplinire în județ a obiectivelor cuprinse în Programul de guvernare și informează Guvernul cu privire la stadiul realizării acestora</a:t>
            </a:r>
            <a:r>
              <a:rPr lang="ro-RO" dirty="0" smtClean="0"/>
              <a:t>.</a:t>
            </a:r>
            <a:endParaRPr kumimoji="0" lang="ro-RO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36838" algn="ctr"/>
                <a:tab pos="5273675" algn="r"/>
                <a:tab pos="6286500" algn="r"/>
              </a:tabLst>
            </a:pPr>
            <a:endParaRPr lang="ro-R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36838" algn="ctr"/>
                <a:tab pos="5273675" algn="r"/>
                <a:tab pos="6286500" algn="r"/>
              </a:tabLst>
            </a:pPr>
            <a:endParaRPr kumimoji="0" lang="ro-RO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36838" algn="ctr"/>
                <a:tab pos="5273675" algn="r"/>
                <a:tab pos="6286500" algn="r"/>
              </a:tabLst>
            </a:pPr>
            <a:endParaRPr lang="ro-RO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36838" algn="ctr"/>
                <a:tab pos="5273675" algn="r"/>
                <a:tab pos="6286500" algn="r"/>
              </a:tabLst>
            </a:pPr>
            <a:endParaRPr kumimoji="0" lang="ro-RO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36838" algn="ctr"/>
                <a:tab pos="5273675" algn="r"/>
                <a:tab pos="6286500" algn="r"/>
              </a:tabLst>
            </a:pPr>
            <a:endParaRPr kumimoji="0" lang="ro-RO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5857875"/>
            <a:ext cx="2357438" cy="928688"/>
          </a:xfrm>
        </p:spPr>
        <p:txBody>
          <a:bodyPr/>
          <a:lstStyle/>
          <a:p>
            <a:pPr eaLnBrk="1" hangingPunct="1"/>
            <a:r>
              <a:rPr lang="en-GB" sz="700" b="1" dirty="0" smtClean="0"/>
              <a:t>R O M Â N I A</a:t>
            </a:r>
            <a:r>
              <a:rPr lang="en-GB" sz="700" dirty="0" smtClean="0"/>
              <a:t/>
            </a:r>
            <a:br>
              <a:rPr lang="en-GB" sz="700" dirty="0" smtClean="0"/>
            </a:br>
            <a:r>
              <a:rPr lang="en-GB" sz="700" b="1" dirty="0" smtClean="0"/>
              <a:t> </a:t>
            </a:r>
            <a:r>
              <a:rPr lang="en-GB" sz="700" dirty="0" smtClean="0"/>
              <a:t/>
            </a:r>
            <a:br>
              <a:rPr lang="en-GB" sz="700" dirty="0" smtClean="0"/>
            </a:br>
            <a:r>
              <a:rPr lang="en-GB" sz="700" b="1" dirty="0" smtClean="0"/>
              <a:t> </a:t>
            </a:r>
            <a:r>
              <a:rPr lang="en-GB" sz="700" dirty="0" smtClean="0"/>
              <a:t/>
            </a:r>
            <a:br>
              <a:rPr lang="en-GB" sz="700" dirty="0" smtClean="0"/>
            </a:br>
            <a:r>
              <a:rPr lang="en-GB" sz="700" b="1" dirty="0" smtClean="0"/>
              <a:t> </a:t>
            </a:r>
            <a:r>
              <a:rPr lang="en-GB" sz="700" dirty="0" smtClean="0"/>
              <a:t/>
            </a:r>
            <a:br>
              <a:rPr lang="en-GB" sz="700" dirty="0" smtClean="0"/>
            </a:br>
            <a:r>
              <a:rPr lang="en-GB" sz="700" b="1" dirty="0" smtClean="0"/>
              <a:t> </a:t>
            </a:r>
            <a:r>
              <a:rPr lang="en-GB" sz="700" dirty="0" smtClean="0"/>
              <a:t/>
            </a:r>
            <a:br>
              <a:rPr lang="en-GB" sz="700" dirty="0" smtClean="0"/>
            </a:br>
            <a:r>
              <a:rPr lang="en-GB" sz="700" b="1" dirty="0" smtClean="0"/>
              <a:t>MINISTERUL AFACERILOR INTERNE</a:t>
            </a:r>
            <a:r>
              <a:rPr lang="en-GB" sz="700" dirty="0" smtClean="0"/>
              <a:t/>
            </a:r>
            <a:br>
              <a:rPr lang="en-GB" sz="700" dirty="0" smtClean="0"/>
            </a:br>
            <a:r>
              <a:rPr lang="en-GB" sz="700" b="1" dirty="0" smtClean="0"/>
              <a:t>INSTITUŢIA  PREFECTULUI - JUDEŢUL  BOTOŞANI</a:t>
            </a:r>
            <a:endParaRPr lang="en-US" sz="700" dirty="0" smtClean="0">
              <a:solidFill>
                <a:schemeClr val="tx1"/>
              </a:solidFill>
            </a:endParaRPr>
          </a:p>
        </p:txBody>
      </p:sp>
      <p:pic>
        <p:nvPicPr>
          <p:cNvPr id="5124" name="Picture 11" descr="Stema ROMANIEI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0" y="6038850"/>
            <a:ext cx="342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0" y="0"/>
            <a:ext cx="9144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indent="-228600" algn="ctr" eaLnBrk="0" hangingPunct="0">
              <a:defRPr/>
            </a:pPr>
            <a:endParaRPr lang="ro-RO" sz="2400" b="1" dirty="0" smtClean="0">
              <a:solidFill>
                <a:srgbClr val="002060"/>
              </a:solidFill>
              <a:latin typeface="+mn-lt"/>
              <a:cs typeface="Times New Roman" pitchFamily="18" charset="0"/>
            </a:endParaRPr>
          </a:p>
          <a:p>
            <a:pPr marL="228600" indent="-228600" algn="ctr" eaLnBrk="0" hangingPunct="0">
              <a:defRPr/>
            </a:pPr>
            <a:endParaRPr lang="ro-RO" sz="2400" b="1" dirty="0">
              <a:solidFill>
                <a:srgbClr val="002060"/>
              </a:solidFill>
              <a:latin typeface="+mn-lt"/>
              <a:cs typeface="Times New Roman" pitchFamily="18" charset="0"/>
            </a:endParaRPr>
          </a:p>
          <a:p>
            <a:pPr marL="228600" indent="-228600" algn="ctr" eaLnBrk="0" hangingPunct="0">
              <a:defRPr/>
            </a:pPr>
            <a:endParaRPr lang="ro-RO" sz="2400" b="1" dirty="0" smtClean="0">
              <a:solidFill>
                <a:srgbClr val="002060"/>
              </a:solidFill>
              <a:latin typeface="+mn-lt"/>
              <a:cs typeface="Times New Roman" pitchFamily="18" charset="0"/>
            </a:endParaRPr>
          </a:p>
          <a:p>
            <a:pPr marL="228600" indent="-228600" algn="ctr" eaLnBrk="0" hangingPunct="0">
              <a:defRPr/>
            </a:pPr>
            <a:endParaRPr lang="ro-RO" sz="2400" b="1" dirty="0" smtClean="0">
              <a:solidFill>
                <a:srgbClr val="002060"/>
              </a:solidFill>
              <a:latin typeface="+mn-lt"/>
              <a:cs typeface="Times New Roman" pitchFamily="18" charset="0"/>
            </a:endParaRPr>
          </a:p>
          <a:p>
            <a:pPr marL="228600" indent="-228600" algn="ctr" eaLnBrk="0" hangingPunct="0">
              <a:defRPr/>
            </a:pPr>
            <a:r>
              <a:rPr lang="ro-RO" sz="2400" b="1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>Structură </a:t>
            </a:r>
            <a:r>
              <a:rPr lang="ro-RO" sz="2400" b="1" dirty="0">
                <a:solidFill>
                  <a:srgbClr val="002060"/>
                </a:solidFill>
                <a:latin typeface="+mn-lt"/>
                <a:cs typeface="Times New Roman" pitchFamily="18" charset="0"/>
              </a:rPr>
              <a:t>Plan de acțiuni pe anul 2023 al Județului Botoșani </a:t>
            </a:r>
            <a:endParaRPr lang="en-GB" sz="240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106502" name="Rectangle 6"/>
          <p:cNvSpPr>
            <a:spLocks noChangeArrowheads="1"/>
          </p:cNvSpPr>
          <p:nvPr/>
        </p:nvSpPr>
        <p:spPr bwMode="auto">
          <a:xfrm>
            <a:off x="285750" y="2357438"/>
            <a:ext cx="3071813" cy="2548390"/>
          </a:xfrm>
          <a:prstGeom prst="rect">
            <a:avLst/>
          </a:prstGeom>
          <a:noFill/>
          <a:ln w="28575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57200">
              <a:lnSpc>
                <a:spcPct val="114000"/>
              </a:lnSpc>
              <a:buClr>
                <a:srgbClr val="002060"/>
              </a:buClr>
              <a:defRPr/>
            </a:pPr>
            <a:r>
              <a:rPr lang="ro-RO" sz="2000" b="1" dirty="0">
                <a:latin typeface="+mn-lt"/>
                <a:cs typeface="Times New Roman" pitchFamily="18" charset="0"/>
              </a:rPr>
              <a:t>RESURSE </a:t>
            </a:r>
            <a:r>
              <a:rPr lang="ro-RO" sz="2000" b="1" dirty="0" smtClean="0">
                <a:latin typeface="+mn-lt"/>
                <a:cs typeface="Times New Roman" pitchFamily="18" charset="0"/>
              </a:rPr>
              <a:t> </a:t>
            </a:r>
            <a:endParaRPr lang="ro-RO" sz="2000" b="1" dirty="0">
              <a:latin typeface="+mn-lt"/>
              <a:cs typeface="Times New Roman" pitchFamily="18" charset="0"/>
            </a:endParaRPr>
          </a:p>
          <a:p>
            <a:pPr indent="457200">
              <a:lnSpc>
                <a:spcPct val="114000"/>
              </a:lnSpc>
              <a:buClr>
                <a:srgbClr val="002060"/>
              </a:buClr>
              <a:buFont typeface="Wingdings" pitchFamily="2" charset="2"/>
              <a:buChar char="ü"/>
              <a:defRPr/>
            </a:pPr>
            <a:r>
              <a:rPr lang="ro-RO" sz="2000" dirty="0" smtClean="0">
                <a:latin typeface="+mn-lt"/>
                <a:cs typeface="Times New Roman" pitchFamily="18" charset="0"/>
              </a:rPr>
              <a:t>Analiza semestrială a stadiului</a:t>
            </a:r>
          </a:p>
          <a:p>
            <a:pPr indent="457200">
              <a:lnSpc>
                <a:spcPct val="114000"/>
              </a:lnSpc>
              <a:buClr>
                <a:srgbClr val="002060"/>
              </a:buClr>
              <a:buFont typeface="Wingdings" pitchFamily="2" charset="2"/>
              <a:buChar char="ü"/>
              <a:defRPr/>
            </a:pPr>
            <a:r>
              <a:rPr lang="ro-RO" sz="2000" dirty="0" smtClean="0">
                <a:latin typeface="+mn-lt"/>
                <a:cs typeface="Times New Roman" pitchFamily="18" charset="0"/>
              </a:rPr>
              <a:t>Corespondența purtată cu U.A.T. –urile și S.P.D.-urile   vizând monitorizările trimestriale</a:t>
            </a:r>
            <a:endParaRPr lang="en-US" sz="2000" dirty="0">
              <a:latin typeface="+mn-lt"/>
              <a:cs typeface="Times New Roman" pitchFamily="18" charset="0"/>
            </a:endParaRP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3571868" y="2071678"/>
            <a:ext cx="5286374" cy="4444294"/>
          </a:xfrm>
          <a:prstGeom prst="rect">
            <a:avLst/>
          </a:prstGeom>
          <a:noFill/>
          <a:ln w="381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ro-RO" sz="2000" b="1" dirty="0" smtClean="0">
                <a:latin typeface="+mn-lt"/>
                <a:cs typeface="Times New Roman" pitchFamily="18" charset="0"/>
              </a:rPr>
              <a:t> </a:t>
            </a:r>
            <a:r>
              <a:rPr lang="ro-RO" sz="2000" dirty="0"/>
              <a:t>-</a:t>
            </a:r>
            <a:r>
              <a:rPr lang="ro-RO" sz="2000" b="1" dirty="0"/>
              <a:t>14</a:t>
            </a:r>
            <a:r>
              <a:rPr lang="ro-RO" sz="2000" dirty="0"/>
              <a:t> capitole și 2 anexe; </a:t>
            </a:r>
            <a:endParaRPr lang="en-US" sz="2000" dirty="0"/>
          </a:p>
          <a:p>
            <a:r>
              <a:rPr lang="ro-RO" sz="2000" dirty="0" smtClean="0"/>
              <a:t>- </a:t>
            </a:r>
            <a:r>
              <a:rPr lang="ro-RO" sz="2000" b="1" dirty="0" smtClean="0"/>
              <a:t>60 </a:t>
            </a:r>
            <a:r>
              <a:rPr lang="ro-RO" sz="2000" dirty="0"/>
              <a:t>obiective;</a:t>
            </a:r>
            <a:endParaRPr lang="en-US" sz="2000" dirty="0"/>
          </a:p>
          <a:p>
            <a:r>
              <a:rPr lang="ro-RO" sz="2000" dirty="0" smtClean="0"/>
              <a:t>- </a:t>
            </a:r>
            <a:r>
              <a:rPr lang="ro-RO" sz="2000" b="1" dirty="0" smtClean="0"/>
              <a:t>297</a:t>
            </a:r>
            <a:r>
              <a:rPr lang="ro-RO" sz="2000" dirty="0" smtClean="0"/>
              <a:t> </a:t>
            </a:r>
            <a:r>
              <a:rPr lang="ro-RO" sz="2000" dirty="0"/>
              <a:t>acțiuni/activități propuse a se realiza în vederea îndeplinirii obiectivelor;</a:t>
            </a:r>
            <a:endParaRPr lang="en-US" sz="2000" dirty="0"/>
          </a:p>
          <a:p>
            <a:r>
              <a:rPr lang="ro-RO" sz="2000" dirty="0"/>
              <a:t>-</a:t>
            </a:r>
            <a:r>
              <a:rPr lang="ro-RO" sz="2000" b="1" dirty="0"/>
              <a:t>anexa A - </a:t>
            </a:r>
            <a:r>
              <a:rPr lang="ro-RO" sz="2000" dirty="0"/>
              <a:t>obiective de investiții în continuare și noi – finanțate din fonduri de la BS prin programe guvernamentale </a:t>
            </a:r>
            <a:r>
              <a:rPr lang="ro-RO" sz="2000" dirty="0" smtClean="0"/>
              <a:t>-;</a:t>
            </a:r>
            <a:r>
              <a:rPr lang="ro-RO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numărul acestora ajungând  la </a:t>
            </a:r>
            <a:r>
              <a:rPr lang="ro-RO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428</a:t>
            </a:r>
            <a:r>
              <a:rPr lang="ro-RO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 parcursul anului 2023</a:t>
            </a:r>
            <a:endParaRPr lang="en-US" sz="2000" dirty="0"/>
          </a:p>
          <a:p>
            <a:r>
              <a:rPr lang="ro-RO" sz="2000" dirty="0"/>
              <a:t>-</a:t>
            </a:r>
            <a:r>
              <a:rPr lang="ro-RO" sz="2000" b="1" dirty="0"/>
              <a:t>anexa B - </a:t>
            </a:r>
            <a:r>
              <a:rPr lang="ro-RO" sz="2000" dirty="0"/>
              <a:t>proiecte și obiective de investiții în continuare și noi – finanțate din fonduri europene -  </a:t>
            </a:r>
            <a:r>
              <a:rPr lang="ro-RO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numărul acestora ajungând </a:t>
            </a:r>
            <a:r>
              <a:rPr lang="ro-RO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</a:t>
            </a:r>
            <a:r>
              <a:rPr lang="ro-RO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456</a:t>
            </a:r>
            <a:r>
              <a:rPr lang="ro-RO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 parcursul anului 2023.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457200">
              <a:lnSpc>
                <a:spcPct val="114000"/>
              </a:lnSpc>
              <a:buClr>
                <a:srgbClr val="002060"/>
              </a:buClr>
              <a:defRPr/>
            </a:pPr>
            <a:endParaRPr lang="en-US" sz="2000" dirty="0">
              <a:latin typeface="+mn-lt"/>
              <a:cs typeface="Times New Roman" pitchFamily="18" charset="0"/>
            </a:endParaRPr>
          </a:p>
        </p:txBody>
      </p:sp>
      <p:sp>
        <p:nvSpPr>
          <p:cNvPr id="5129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405AE9E-4D6E-4C7B-8371-C8485BD3F54A}" type="slidenum">
              <a:rPr lang="es-ES" smtClean="0"/>
              <a:pPr/>
              <a:t>3</a:t>
            </a:fld>
            <a:endParaRPr lang="es-ES" smtClean="0"/>
          </a:p>
        </p:txBody>
      </p:sp>
      <p:sp>
        <p:nvSpPr>
          <p:cNvPr id="11" name="Title 9"/>
          <p:cNvSpPr txBox="1">
            <a:spLocks/>
          </p:cNvSpPr>
          <p:nvPr/>
        </p:nvSpPr>
        <p:spPr bwMode="auto">
          <a:xfrm>
            <a:off x="428596" y="357166"/>
            <a:ext cx="8229600" cy="796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Capitolul II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5857875"/>
            <a:ext cx="2357438" cy="928688"/>
          </a:xfrm>
        </p:spPr>
        <p:txBody>
          <a:bodyPr/>
          <a:lstStyle/>
          <a:p>
            <a:pPr eaLnBrk="1" hangingPunct="1"/>
            <a:r>
              <a:rPr lang="en-GB" sz="700" b="1" smtClean="0"/>
              <a:t>R O M Â N I A</a:t>
            </a:r>
            <a:r>
              <a:rPr lang="en-GB" sz="700" smtClean="0"/>
              <a:t/>
            </a:r>
            <a:br>
              <a:rPr lang="en-GB" sz="700" smtClean="0"/>
            </a:br>
            <a:r>
              <a:rPr lang="en-GB" sz="700" b="1" smtClean="0"/>
              <a:t> </a:t>
            </a:r>
            <a:r>
              <a:rPr lang="en-GB" sz="700" smtClean="0"/>
              <a:t/>
            </a:r>
            <a:br>
              <a:rPr lang="en-GB" sz="700" smtClean="0"/>
            </a:br>
            <a:r>
              <a:rPr lang="en-GB" sz="700" b="1" smtClean="0"/>
              <a:t> </a:t>
            </a:r>
            <a:r>
              <a:rPr lang="en-GB" sz="700" smtClean="0"/>
              <a:t/>
            </a:r>
            <a:br>
              <a:rPr lang="en-GB" sz="700" smtClean="0"/>
            </a:br>
            <a:r>
              <a:rPr lang="en-GB" sz="700" b="1" smtClean="0"/>
              <a:t> </a:t>
            </a:r>
            <a:r>
              <a:rPr lang="en-GB" sz="700" smtClean="0"/>
              <a:t/>
            </a:r>
            <a:br>
              <a:rPr lang="en-GB" sz="700" smtClean="0"/>
            </a:br>
            <a:r>
              <a:rPr lang="en-GB" sz="700" b="1" smtClean="0"/>
              <a:t> </a:t>
            </a:r>
            <a:r>
              <a:rPr lang="en-GB" sz="700" smtClean="0"/>
              <a:t/>
            </a:r>
            <a:br>
              <a:rPr lang="en-GB" sz="700" smtClean="0"/>
            </a:br>
            <a:r>
              <a:rPr lang="en-GB" sz="700" b="1" smtClean="0"/>
              <a:t>MINISTERUL AFACERILOR INTERNE</a:t>
            </a:r>
            <a:r>
              <a:rPr lang="en-GB" sz="700" smtClean="0"/>
              <a:t/>
            </a:r>
            <a:br>
              <a:rPr lang="en-GB" sz="700" smtClean="0"/>
            </a:br>
            <a:r>
              <a:rPr lang="en-GB" sz="700" b="1" smtClean="0"/>
              <a:t>INSTITUŢIA  PREFECTULUI - JUDEŢUL  BOTOŞANI</a:t>
            </a:r>
            <a:endParaRPr lang="en-US" sz="700" smtClean="0">
              <a:solidFill>
                <a:schemeClr val="tx1"/>
              </a:solidFill>
            </a:endParaRPr>
          </a:p>
        </p:txBody>
      </p:sp>
      <p:pic>
        <p:nvPicPr>
          <p:cNvPr id="6148" name="Picture 11" descr="Stema ROMANIEI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0" y="6038850"/>
            <a:ext cx="342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0" y="0"/>
            <a:ext cx="9144000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indent="-228600" algn="ctr" eaLnBrk="0" hangingPunct="0">
              <a:defRPr/>
            </a:pPr>
            <a:r>
              <a:rPr lang="ro-RO" sz="2400" b="1" dirty="0">
                <a:solidFill>
                  <a:schemeClr val="bg1"/>
                </a:solidFill>
              </a:rPr>
              <a:t>OBIECTIVE STRATEGICE</a:t>
            </a:r>
            <a:endParaRPr lang="ro-RO" sz="2400" dirty="0">
              <a:solidFill>
                <a:schemeClr val="bg1"/>
              </a:solidFill>
              <a:cs typeface="Arial" pitchFamily="34" charset="0"/>
            </a:endParaRPr>
          </a:p>
          <a:p>
            <a:pPr algn="ctr">
              <a:defRPr/>
            </a:pPr>
            <a:r>
              <a:rPr lang="ro-RO" sz="2400" b="1" dirty="0">
                <a:solidFill>
                  <a:schemeClr val="bg1"/>
                </a:solidFill>
                <a:latin typeface="+mn-lt"/>
                <a:ea typeface="MS Mincho" pitchFamily="49" charset="-128"/>
                <a:cs typeface="Arial" pitchFamily="34" charset="0"/>
              </a:rPr>
              <a:t> </a:t>
            </a:r>
            <a:endParaRPr lang="en-GB" sz="240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428625" y="714375"/>
            <a:ext cx="12858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28600" indent="-228600" algn="ctr" eaLnBrk="0" hangingPunct="0"/>
            <a:r>
              <a:rPr lang="ro-RO" sz="1600" b="1" dirty="0" smtClean="0">
                <a:solidFill>
                  <a:schemeClr val="bg1"/>
                </a:solidFill>
              </a:rPr>
              <a:t>Capitolul III</a:t>
            </a:r>
            <a:endParaRPr lang="ro-RO" sz="1600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16" y="1214422"/>
            <a:ext cx="4572000" cy="707886"/>
          </a:xfrm>
          <a:prstGeom prst="rect">
            <a:avLst/>
          </a:prstGeom>
          <a:ln w="38100"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ro-RO" sz="2000" b="1" dirty="0" smtClean="0"/>
              <a:t> PROGRAM DE GUVERNARE aprobat prin H.G. Nr. 22/2023 </a:t>
            </a:r>
            <a:endParaRPr lang="en-GB" sz="2000" b="1" dirty="0"/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2143108" y="2500306"/>
            <a:ext cx="4572000" cy="707886"/>
          </a:xfrm>
          <a:prstGeom prst="rect">
            <a:avLst/>
          </a:prstGeom>
          <a:noFill/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o-RO" sz="2000" b="1" dirty="0" smtClean="0"/>
              <a:t>Plan de acțiuni aprobat la nivel județean HCP Nr. 2/2023</a:t>
            </a:r>
            <a:endParaRPr lang="en-GB" sz="2000" b="1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785786" y="3714752"/>
          <a:ext cx="7429552" cy="118872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714776"/>
                <a:gridCol w="3714776"/>
              </a:tblGrid>
              <a:tr h="8921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800" dirty="0" smtClean="0">
                          <a:solidFill>
                            <a:srgbClr val="002060"/>
                          </a:solidFill>
                        </a:rPr>
                        <a:t>Analiză(monitorizare) trimestrială în urma  raportărilor</a:t>
                      </a:r>
                      <a:r>
                        <a:rPr lang="ro-RO" sz="1800" baseline="0" dirty="0" smtClean="0">
                          <a:solidFill>
                            <a:srgbClr val="002060"/>
                          </a:solidFill>
                        </a:rPr>
                        <a:t> SPD-urilor și altor informații relevante</a:t>
                      </a:r>
                      <a:endParaRPr lang="en-GB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800" dirty="0" smtClean="0">
                          <a:solidFill>
                            <a:srgbClr val="002060"/>
                          </a:solidFill>
                        </a:rPr>
                        <a:t> Analiza semestrială</a:t>
                      </a:r>
                      <a:r>
                        <a:rPr lang="ro-RO" sz="1800" baseline="0" dirty="0" smtClean="0">
                          <a:solidFill>
                            <a:srgbClr val="002060"/>
                          </a:solidFill>
                        </a:rPr>
                        <a:t>  și anuală în urma corespondenței purtate cu UAT și SPD</a:t>
                      </a:r>
                      <a:endParaRPr lang="en-GB" sz="1800" dirty="0" smtClean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" name="Down Arrow 18"/>
          <p:cNvSpPr/>
          <p:nvPr/>
        </p:nvSpPr>
        <p:spPr>
          <a:xfrm>
            <a:off x="4286248" y="2000240"/>
            <a:ext cx="428625" cy="428625"/>
          </a:xfrm>
          <a:prstGeom prst="down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0" name="Down Arrow 19"/>
          <p:cNvSpPr/>
          <p:nvPr/>
        </p:nvSpPr>
        <p:spPr>
          <a:xfrm>
            <a:off x="4286248" y="3286124"/>
            <a:ext cx="428625" cy="428625"/>
          </a:xfrm>
          <a:prstGeom prst="down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165" name="Slide Number Placeholder 1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F4FE61-DC1F-4123-A7CB-6101C56C63A2}" type="slidenum">
              <a:rPr lang="es-ES" smtClean="0"/>
              <a:pPr/>
              <a:t>4</a:t>
            </a:fld>
            <a:endParaRPr lang="es-ES" smtClean="0"/>
          </a:p>
        </p:txBody>
      </p:sp>
      <p:sp>
        <p:nvSpPr>
          <p:cNvPr id="13" name="Down Arrow 12"/>
          <p:cNvSpPr/>
          <p:nvPr/>
        </p:nvSpPr>
        <p:spPr>
          <a:xfrm>
            <a:off x="4357686" y="4857760"/>
            <a:ext cx="428625" cy="428625"/>
          </a:xfrm>
          <a:prstGeom prst="down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6" name="Flowchart: Process 15"/>
          <p:cNvSpPr/>
          <p:nvPr/>
        </p:nvSpPr>
        <p:spPr>
          <a:xfrm>
            <a:off x="2928926" y="5357826"/>
            <a:ext cx="3143272" cy="92869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Stadiul ducerii la îndeplinire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57160" y="857235"/>
          <a:ext cx="8786840" cy="54883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7368"/>
                <a:gridCol w="1757368"/>
                <a:gridCol w="1757368"/>
                <a:gridCol w="1757368"/>
                <a:gridCol w="1757368"/>
              </a:tblGrid>
              <a:tr h="3524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 b="1" dirty="0">
                          <a:solidFill>
                            <a:schemeClr val="accent6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NR. CAPITOL</a:t>
                      </a:r>
                      <a:endParaRPr lang="en-US" sz="1400" b="1" dirty="0">
                        <a:solidFill>
                          <a:schemeClr val="accent6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 b="1" dirty="0">
                          <a:solidFill>
                            <a:schemeClr val="accent6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DENUMIRE CAPITOL</a:t>
                      </a:r>
                      <a:endParaRPr lang="en-US" sz="1400" b="1" dirty="0">
                        <a:solidFill>
                          <a:schemeClr val="accent6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 b="1" dirty="0">
                          <a:solidFill>
                            <a:schemeClr val="accent6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Nr. </a:t>
                      </a:r>
                      <a:endParaRPr lang="en-US" sz="1400" b="1" dirty="0">
                        <a:solidFill>
                          <a:schemeClr val="accent6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 b="1" dirty="0">
                          <a:solidFill>
                            <a:schemeClr val="accent6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obiective</a:t>
                      </a:r>
                      <a:endParaRPr lang="en-US" sz="1400" b="1" dirty="0">
                        <a:solidFill>
                          <a:schemeClr val="accent6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 b="1" dirty="0">
                          <a:solidFill>
                            <a:schemeClr val="accent6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Nr. </a:t>
                      </a:r>
                      <a:endParaRPr lang="en-US" sz="1400" b="1" dirty="0">
                        <a:solidFill>
                          <a:schemeClr val="accent6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 b="1" dirty="0">
                          <a:solidFill>
                            <a:schemeClr val="accent6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acţiuni</a:t>
                      </a:r>
                      <a:endParaRPr lang="en-US" sz="1400" b="1" dirty="0">
                        <a:solidFill>
                          <a:schemeClr val="accent6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600" b="1" kern="1200" dirty="0" smtClean="0">
                          <a:solidFill>
                            <a:schemeClr val="accent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Nr. acțiuni realizate</a:t>
                      </a:r>
                      <a:endParaRPr lang="en-US" sz="1600" dirty="0">
                        <a:solidFill>
                          <a:schemeClr val="accent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</a:tr>
              <a:tr h="3524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Cap. 1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200" b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Dezvoltare și administrație</a:t>
                      </a:r>
                      <a:endParaRPr lang="en-US" sz="12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3</a:t>
                      </a:r>
                      <a:endParaRPr lang="en-US" sz="12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2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5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en-US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</a:tr>
              <a:tr h="3524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Cap. 2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2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Finanțe publice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5</a:t>
                      </a:r>
                      <a:endParaRPr lang="en-US" sz="12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200" b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29</a:t>
                      </a:r>
                      <a:endParaRPr lang="en-US" sz="12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24</a:t>
                      </a:r>
                      <a:endParaRPr lang="en-US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</a:tr>
              <a:tr h="3524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Cap. 3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2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Transporturi – Infrastructura rutieră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2</a:t>
                      </a:r>
                      <a:endParaRPr lang="en-US" sz="12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18</a:t>
                      </a:r>
                      <a:endParaRPr lang="en-US" sz="12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</a:t>
                      </a:r>
                      <a:endParaRPr lang="en-US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</a:tr>
              <a:tr h="3524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Cap. 4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2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Fonduri europene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2</a:t>
                      </a:r>
                      <a:endParaRPr lang="en-US" sz="12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200" b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7</a:t>
                      </a:r>
                      <a:endParaRPr lang="en-US" sz="12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  <a:endParaRPr lang="en-US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</a:tr>
              <a:tr h="3524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Cap. 5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200" b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Economie – Protecția consumatorilor</a:t>
                      </a:r>
                      <a:endParaRPr lang="en-US" sz="12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1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200" b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6</a:t>
                      </a:r>
                      <a:endParaRPr lang="en-US" sz="12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  <a:endParaRPr lang="en-US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</a:tr>
              <a:tr h="3524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Cap. 6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200" b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Agricultură și dezvoltare rurală</a:t>
                      </a:r>
                      <a:endParaRPr lang="en-US" sz="12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10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200" b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27</a:t>
                      </a:r>
                      <a:endParaRPr lang="en-US" sz="12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26</a:t>
                      </a:r>
                      <a:endParaRPr lang="en-US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</a:tr>
              <a:tr h="3524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2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Cap. 7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200" b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Sănătate </a:t>
                      </a:r>
                      <a:endParaRPr lang="en-US" sz="12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3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24</a:t>
                      </a:r>
                      <a:endParaRPr lang="en-US" sz="12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23</a:t>
                      </a:r>
                      <a:endParaRPr lang="en-US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</a:tr>
              <a:tr h="3524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Cap. 8</a:t>
                      </a:r>
                      <a:endParaRPr lang="en-US" sz="12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2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Mediul, ape și păduri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9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55</a:t>
                      </a:r>
                      <a:endParaRPr lang="en-US" sz="12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45</a:t>
                      </a:r>
                      <a:endParaRPr lang="en-US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</a:tr>
              <a:tr h="3524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Cap. 9</a:t>
                      </a:r>
                      <a:endParaRPr lang="en-US" sz="12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2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Educație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10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200" b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30</a:t>
                      </a:r>
                      <a:endParaRPr lang="en-US" sz="12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29</a:t>
                      </a:r>
                      <a:endParaRPr lang="en-US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</a:tr>
              <a:tr h="3524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Cap. 10</a:t>
                      </a:r>
                      <a:endParaRPr lang="en-US" sz="12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2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Muncă și solidaritate socială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6</a:t>
                      </a:r>
                      <a:endParaRPr lang="en-US" sz="12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200" b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37</a:t>
                      </a:r>
                      <a:endParaRPr lang="en-US" sz="12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32</a:t>
                      </a:r>
                      <a:endParaRPr lang="en-US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</a:tr>
              <a:tr h="3524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Cap. 11</a:t>
                      </a:r>
                      <a:endParaRPr lang="en-US" sz="12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2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Cultura 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2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2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18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14</a:t>
                      </a:r>
                      <a:endParaRPr lang="en-US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</a:tr>
              <a:tr h="3524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Cap. 12</a:t>
                      </a:r>
                      <a:endParaRPr lang="en-US" sz="12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200" b="1" dirty="0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Afaceri interne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5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29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28</a:t>
                      </a:r>
                      <a:endParaRPr lang="en-US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</a:tr>
              <a:tr h="3524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Cap. 13</a:t>
                      </a:r>
                      <a:endParaRPr lang="en-US" sz="12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200" b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Sport</a:t>
                      </a:r>
                      <a:endParaRPr lang="en-US" sz="12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1</a:t>
                      </a:r>
                      <a:endParaRPr lang="en-US" sz="12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5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en-US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</a:tr>
              <a:tr h="3524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Cap. 14</a:t>
                      </a:r>
                      <a:endParaRPr lang="en-US" sz="12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o-RO" sz="1200" b="1"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Minorități naționale</a:t>
                      </a:r>
                      <a:endParaRPr lang="en-US" sz="12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1</a:t>
                      </a:r>
                      <a:endParaRPr lang="en-US" sz="12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7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en-US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35A769-FE50-4051-BF6F-8A71CAA7088A}" type="slidenum">
              <a:rPr lang="es-ES" smtClean="0"/>
              <a:pPr>
                <a:defRPr/>
              </a:pPr>
              <a:t>5</a:t>
            </a:fld>
            <a:endParaRPr lang="es-ES"/>
          </a:p>
        </p:txBody>
      </p:sp>
      <p:sp>
        <p:nvSpPr>
          <p:cNvPr id="6" name="Rectangle 5"/>
          <p:cNvSpPr/>
          <p:nvPr/>
        </p:nvSpPr>
        <p:spPr>
          <a:xfrm>
            <a:off x="428596" y="357166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hangingPunct="0">
              <a:defRPr/>
            </a:pPr>
            <a:r>
              <a:rPr lang="ro-RO" kern="0" dirty="0">
                <a:solidFill>
                  <a:schemeClr val="bg1"/>
                </a:solidFill>
              </a:rPr>
              <a:t>Capitolul </a:t>
            </a:r>
            <a:r>
              <a:rPr lang="ro-RO" kern="0" dirty="0" smtClean="0">
                <a:solidFill>
                  <a:schemeClr val="bg1"/>
                </a:solidFill>
              </a:rPr>
              <a:t>IV</a:t>
            </a:r>
            <a:endParaRPr lang="en-US" kern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STADIUL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57158" y="500042"/>
          <a:ext cx="8229600" cy="55546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35A769-FE50-4051-BF6F-8A71CAA7088A}" type="slidenum">
              <a:rPr lang="es-ES" smtClean="0"/>
              <a:pPr>
                <a:defRPr/>
              </a:pPr>
              <a:t>6</a:t>
            </a:fld>
            <a:endParaRPr lang="es-E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5857875"/>
            <a:ext cx="2357438" cy="928688"/>
          </a:xfrm>
        </p:spPr>
        <p:txBody>
          <a:bodyPr/>
          <a:lstStyle/>
          <a:p>
            <a:pPr eaLnBrk="1" hangingPunct="1">
              <a:defRPr/>
            </a:pPr>
            <a:r>
              <a:rPr lang="en-GB" sz="700" b="1" smtClean="0">
                <a:latin typeface="+mn-lt"/>
              </a:rPr>
              <a:t>R O M Â N I A</a:t>
            </a:r>
            <a:r>
              <a:rPr lang="en-GB" sz="700" smtClean="0">
                <a:latin typeface="+mn-lt"/>
              </a:rPr>
              <a:t/>
            </a:r>
            <a:br>
              <a:rPr lang="en-GB" sz="700" smtClean="0">
                <a:latin typeface="+mn-lt"/>
              </a:rPr>
            </a:br>
            <a:r>
              <a:rPr lang="en-GB" sz="700" b="1" smtClean="0">
                <a:latin typeface="+mn-lt"/>
              </a:rPr>
              <a:t> </a:t>
            </a:r>
            <a:r>
              <a:rPr lang="en-GB" sz="700" smtClean="0">
                <a:latin typeface="+mn-lt"/>
              </a:rPr>
              <a:t/>
            </a:r>
            <a:br>
              <a:rPr lang="en-GB" sz="700" smtClean="0">
                <a:latin typeface="+mn-lt"/>
              </a:rPr>
            </a:br>
            <a:r>
              <a:rPr lang="en-GB" sz="700" b="1" smtClean="0">
                <a:latin typeface="+mn-lt"/>
              </a:rPr>
              <a:t> </a:t>
            </a:r>
            <a:r>
              <a:rPr lang="en-GB" sz="700" smtClean="0">
                <a:latin typeface="+mn-lt"/>
              </a:rPr>
              <a:t/>
            </a:r>
            <a:br>
              <a:rPr lang="en-GB" sz="700" smtClean="0">
                <a:latin typeface="+mn-lt"/>
              </a:rPr>
            </a:br>
            <a:r>
              <a:rPr lang="en-GB" sz="700" b="1" smtClean="0">
                <a:latin typeface="+mn-lt"/>
              </a:rPr>
              <a:t> </a:t>
            </a:r>
            <a:r>
              <a:rPr lang="en-GB" sz="700" smtClean="0">
                <a:latin typeface="+mn-lt"/>
              </a:rPr>
              <a:t/>
            </a:r>
            <a:br>
              <a:rPr lang="en-GB" sz="700" smtClean="0">
                <a:latin typeface="+mn-lt"/>
              </a:rPr>
            </a:br>
            <a:r>
              <a:rPr lang="en-GB" sz="700" b="1" smtClean="0">
                <a:latin typeface="+mn-lt"/>
              </a:rPr>
              <a:t> </a:t>
            </a:r>
            <a:r>
              <a:rPr lang="en-GB" sz="700" smtClean="0">
                <a:latin typeface="+mn-lt"/>
              </a:rPr>
              <a:t/>
            </a:r>
            <a:br>
              <a:rPr lang="en-GB" sz="700" smtClean="0">
                <a:latin typeface="+mn-lt"/>
              </a:rPr>
            </a:br>
            <a:r>
              <a:rPr lang="en-GB" sz="700" b="1" smtClean="0">
                <a:latin typeface="+mn-lt"/>
              </a:rPr>
              <a:t>MINISTERUL AFACERILOR INTERNE</a:t>
            </a:r>
            <a:r>
              <a:rPr lang="en-GB" sz="700" smtClean="0">
                <a:latin typeface="+mn-lt"/>
              </a:rPr>
              <a:t/>
            </a:r>
            <a:br>
              <a:rPr lang="en-GB" sz="700" smtClean="0">
                <a:latin typeface="+mn-lt"/>
              </a:rPr>
            </a:br>
            <a:r>
              <a:rPr lang="en-GB" sz="700" b="1" smtClean="0">
                <a:latin typeface="+mn-lt"/>
              </a:rPr>
              <a:t>INSTITUŢIA  PREFECTULUI - JUDEŢUL  BOTOŞANI</a:t>
            </a:r>
            <a:endParaRPr lang="en-US" sz="700" smtClean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9220" name="Picture 11" descr="Stema ROMANIEI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0" y="6038850"/>
            <a:ext cx="342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0" y="0"/>
            <a:ext cx="9144000" cy="9382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indent="-228600" algn="ctr" eaLnBrk="0" hangingPunct="0">
              <a:defRPr/>
            </a:pPr>
            <a:r>
              <a:rPr lang="ro-RO" sz="2400" b="1" dirty="0" smtClean="0">
                <a:solidFill>
                  <a:schemeClr val="bg1"/>
                </a:solidFill>
                <a:latin typeface="+mn-lt"/>
              </a:rPr>
              <a:t> </a:t>
            </a:r>
            <a:endParaRPr lang="en-US" sz="2400" b="1" dirty="0">
              <a:solidFill>
                <a:schemeClr val="bg1"/>
              </a:solidFill>
              <a:latin typeface="+mn-lt"/>
            </a:endParaRPr>
          </a:p>
          <a:p>
            <a:pPr marL="228600" indent="-228600" algn="ctr" eaLnBrk="0" hangingPunct="0">
              <a:defRPr/>
            </a:pPr>
            <a:endParaRPr lang="en-US" sz="700" b="1" dirty="0">
              <a:solidFill>
                <a:schemeClr val="bg1"/>
              </a:solidFill>
              <a:latin typeface="+mn-lt"/>
              <a:ea typeface="MS Mincho" pitchFamily="49" charset="-128"/>
              <a:cs typeface="Arial" pitchFamily="34" charset="0"/>
            </a:endParaRPr>
          </a:p>
          <a:p>
            <a:pPr marL="228600" indent="-228600" algn="ctr" eaLnBrk="0" hangingPunct="0">
              <a:defRPr/>
            </a:pPr>
            <a:r>
              <a:rPr lang="ro-RO" sz="2400" b="1" dirty="0" smtClean="0">
                <a:solidFill>
                  <a:srgbClr val="002060"/>
                </a:solidFill>
              </a:rPr>
              <a:t> </a:t>
            </a:r>
            <a:endParaRPr lang="en-GB" sz="2400" b="1" dirty="0">
              <a:solidFill>
                <a:srgbClr val="002060"/>
              </a:solidFill>
              <a:latin typeface="+mn-lt"/>
              <a:cs typeface="Arial" pitchFamily="34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428625" y="714375"/>
            <a:ext cx="12858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228600" indent="-228600" algn="ctr" eaLnBrk="0" hangingPunct="0">
              <a:defRPr/>
            </a:pPr>
            <a:r>
              <a:rPr lang="ro-RO" sz="1600" b="1" dirty="0">
                <a:solidFill>
                  <a:schemeClr val="bg1"/>
                </a:solidFill>
                <a:latin typeface="+mn-lt"/>
              </a:rPr>
              <a:t>Capitolul </a:t>
            </a:r>
            <a:r>
              <a:rPr lang="ro-RO" sz="1600" b="1" dirty="0">
                <a:solidFill>
                  <a:schemeClr val="bg1"/>
                </a:solidFill>
                <a:latin typeface="+mn-lt"/>
              </a:rPr>
              <a:t>V</a:t>
            </a:r>
            <a:r>
              <a:rPr lang="ro-RO" sz="1600" b="1" dirty="0" smtClean="0">
                <a:solidFill>
                  <a:schemeClr val="bg1"/>
                </a:solidFill>
                <a:latin typeface="+mn-lt"/>
              </a:rPr>
              <a:t> </a:t>
            </a:r>
            <a:endParaRPr lang="ro-RO" sz="1600" b="1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graphicFrame>
        <p:nvGraphicFramePr>
          <p:cNvPr id="11" name="Diagram 10"/>
          <p:cNvGraphicFramePr/>
          <p:nvPr/>
        </p:nvGraphicFramePr>
        <p:xfrm>
          <a:off x="714348" y="1214422"/>
          <a:ext cx="7715304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224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94F0C7-0537-401B-A84F-6EE5DE8DDF47}" type="slidenum">
              <a:rPr lang="es-ES" smtClean="0"/>
              <a:pPr/>
              <a:t>7</a:t>
            </a:fld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5857875"/>
            <a:ext cx="2357438" cy="928688"/>
          </a:xfrm>
        </p:spPr>
        <p:txBody>
          <a:bodyPr/>
          <a:lstStyle/>
          <a:p>
            <a:pPr eaLnBrk="1" hangingPunct="1">
              <a:defRPr/>
            </a:pPr>
            <a:r>
              <a:rPr lang="en-GB" sz="700" b="1" smtClean="0">
                <a:latin typeface="+mn-lt"/>
              </a:rPr>
              <a:t>R O M Â N I A</a:t>
            </a:r>
            <a:r>
              <a:rPr lang="en-GB" sz="700" smtClean="0">
                <a:latin typeface="+mn-lt"/>
              </a:rPr>
              <a:t/>
            </a:r>
            <a:br>
              <a:rPr lang="en-GB" sz="700" smtClean="0">
                <a:latin typeface="+mn-lt"/>
              </a:rPr>
            </a:br>
            <a:r>
              <a:rPr lang="en-GB" sz="700" b="1" smtClean="0">
                <a:latin typeface="+mn-lt"/>
              </a:rPr>
              <a:t> </a:t>
            </a:r>
            <a:r>
              <a:rPr lang="en-GB" sz="700" smtClean="0">
                <a:latin typeface="+mn-lt"/>
              </a:rPr>
              <a:t/>
            </a:r>
            <a:br>
              <a:rPr lang="en-GB" sz="700" smtClean="0">
                <a:latin typeface="+mn-lt"/>
              </a:rPr>
            </a:br>
            <a:r>
              <a:rPr lang="en-GB" sz="700" b="1" smtClean="0">
                <a:latin typeface="+mn-lt"/>
              </a:rPr>
              <a:t> </a:t>
            </a:r>
            <a:r>
              <a:rPr lang="en-GB" sz="700" smtClean="0">
                <a:latin typeface="+mn-lt"/>
              </a:rPr>
              <a:t/>
            </a:r>
            <a:br>
              <a:rPr lang="en-GB" sz="700" smtClean="0">
                <a:latin typeface="+mn-lt"/>
              </a:rPr>
            </a:br>
            <a:r>
              <a:rPr lang="en-GB" sz="700" b="1" smtClean="0">
                <a:latin typeface="+mn-lt"/>
              </a:rPr>
              <a:t> </a:t>
            </a:r>
            <a:r>
              <a:rPr lang="en-GB" sz="700" smtClean="0">
                <a:latin typeface="+mn-lt"/>
              </a:rPr>
              <a:t/>
            </a:r>
            <a:br>
              <a:rPr lang="en-GB" sz="700" smtClean="0">
                <a:latin typeface="+mn-lt"/>
              </a:rPr>
            </a:br>
            <a:r>
              <a:rPr lang="en-GB" sz="700" b="1" smtClean="0">
                <a:latin typeface="+mn-lt"/>
              </a:rPr>
              <a:t> </a:t>
            </a:r>
            <a:r>
              <a:rPr lang="en-GB" sz="700" smtClean="0">
                <a:latin typeface="+mn-lt"/>
              </a:rPr>
              <a:t/>
            </a:r>
            <a:br>
              <a:rPr lang="en-GB" sz="700" smtClean="0">
                <a:latin typeface="+mn-lt"/>
              </a:rPr>
            </a:br>
            <a:r>
              <a:rPr lang="en-GB" sz="700" b="1" smtClean="0">
                <a:latin typeface="+mn-lt"/>
              </a:rPr>
              <a:t>MINISTERUL AFACERILOR INTERNE</a:t>
            </a:r>
            <a:r>
              <a:rPr lang="en-GB" sz="700" smtClean="0">
                <a:latin typeface="+mn-lt"/>
              </a:rPr>
              <a:t/>
            </a:r>
            <a:br>
              <a:rPr lang="en-GB" sz="700" smtClean="0">
                <a:latin typeface="+mn-lt"/>
              </a:rPr>
            </a:br>
            <a:r>
              <a:rPr lang="en-GB" sz="700" b="1" smtClean="0">
                <a:latin typeface="+mn-lt"/>
              </a:rPr>
              <a:t>INSTITUŢIA  PREFECTULUI - JUDEŢUL  BOTOŞANI</a:t>
            </a:r>
            <a:endParaRPr lang="en-US" sz="700" smtClean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9220" name="Picture 11" descr="Stema ROMANIEI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0" y="6038850"/>
            <a:ext cx="342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0" y="0"/>
            <a:ext cx="9144000" cy="9382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indent="-228600" algn="ctr" eaLnBrk="0" hangingPunct="0">
              <a:defRPr/>
            </a:pPr>
            <a:r>
              <a:rPr lang="ro-RO" sz="2400" b="1" dirty="0" smtClean="0">
                <a:solidFill>
                  <a:schemeClr val="bg1"/>
                </a:solidFill>
                <a:latin typeface="+mn-lt"/>
              </a:rPr>
              <a:t> </a:t>
            </a:r>
            <a:endParaRPr lang="en-US" sz="2400" b="1" dirty="0">
              <a:solidFill>
                <a:schemeClr val="bg1"/>
              </a:solidFill>
              <a:latin typeface="+mn-lt"/>
            </a:endParaRPr>
          </a:p>
          <a:p>
            <a:pPr marL="228600" indent="-228600" algn="ctr" eaLnBrk="0" hangingPunct="0">
              <a:defRPr/>
            </a:pPr>
            <a:endParaRPr lang="en-US" sz="700" b="1" dirty="0">
              <a:solidFill>
                <a:schemeClr val="bg1"/>
              </a:solidFill>
              <a:latin typeface="+mn-lt"/>
              <a:ea typeface="MS Mincho" pitchFamily="49" charset="-128"/>
              <a:cs typeface="Arial" pitchFamily="34" charset="0"/>
            </a:endParaRPr>
          </a:p>
          <a:p>
            <a:pPr marL="228600" indent="-228600" algn="ctr" eaLnBrk="0" hangingPunct="0">
              <a:defRPr/>
            </a:pPr>
            <a:r>
              <a:rPr lang="ro-RO" sz="2400" b="1" dirty="0" smtClean="0">
                <a:solidFill>
                  <a:srgbClr val="002060"/>
                </a:solidFill>
              </a:rPr>
              <a:t> </a:t>
            </a:r>
            <a:endParaRPr lang="en-GB" sz="2400" b="1" dirty="0">
              <a:solidFill>
                <a:srgbClr val="002060"/>
              </a:solidFill>
              <a:latin typeface="+mn-lt"/>
              <a:cs typeface="Arial" pitchFamily="34" charset="0"/>
            </a:endParaRPr>
          </a:p>
        </p:txBody>
      </p:sp>
      <p:graphicFrame>
        <p:nvGraphicFramePr>
          <p:cNvPr id="11" name="Diagram 10"/>
          <p:cNvGraphicFramePr/>
          <p:nvPr/>
        </p:nvGraphicFramePr>
        <p:xfrm>
          <a:off x="714348" y="1214422"/>
          <a:ext cx="7715304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224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94F0C7-0537-401B-A84F-6EE5DE8DDF47}" type="slidenum">
              <a:rPr lang="es-ES" smtClean="0"/>
              <a:pPr/>
              <a:t>8</a:t>
            </a:fld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5857875"/>
            <a:ext cx="2357438" cy="928688"/>
          </a:xfrm>
        </p:spPr>
        <p:txBody>
          <a:bodyPr/>
          <a:lstStyle/>
          <a:p>
            <a:pPr eaLnBrk="1" hangingPunct="1">
              <a:defRPr/>
            </a:pPr>
            <a:r>
              <a:rPr lang="en-GB" sz="700" b="1" smtClean="0">
                <a:latin typeface="+mn-lt"/>
              </a:rPr>
              <a:t>R O M Â N I A</a:t>
            </a:r>
            <a:r>
              <a:rPr lang="en-GB" sz="700" smtClean="0">
                <a:latin typeface="+mn-lt"/>
              </a:rPr>
              <a:t/>
            </a:r>
            <a:br>
              <a:rPr lang="en-GB" sz="700" smtClean="0">
                <a:latin typeface="+mn-lt"/>
              </a:rPr>
            </a:br>
            <a:r>
              <a:rPr lang="en-GB" sz="700" b="1" smtClean="0">
                <a:latin typeface="+mn-lt"/>
              </a:rPr>
              <a:t> </a:t>
            </a:r>
            <a:r>
              <a:rPr lang="en-GB" sz="700" smtClean="0">
                <a:latin typeface="+mn-lt"/>
              </a:rPr>
              <a:t/>
            </a:r>
            <a:br>
              <a:rPr lang="en-GB" sz="700" smtClean="0">
                <a:latin typeface="+mn-lt"/>
              </a:rPr>
            </a:br>
            <a:r>
              <a:rPr lang="en-GB" sz="700" b="1" smtClean="0">
                <a:latin typeface="+mn-lt"/>
              </a:rPr>
              <a:t> </a:t>
            </a:r>
            <a:r>
              <a:rPr lang="en-GB" sz="700" smtClean="0">
                <a:latin typeface="+mn-lt"/>
              </a:rPr>
              <a:t/>
            </a:r>
            <a:br>
              <a:rPr lang="en-GB" sz="700" smtClean="0">
                <a:latin typeface="+mn-lt"/>
              </a:rPr>
            </a:br>
            <a:r>
              <a:rPr lang="en-GB" sz="700" b="1" smtClean="0">
                <a:latin typeface="+mn-lt"/>
              </a:rPr>
              <a:t> </a:t>
            </a:r>
            <a:r>
              <a:rPr lang="en-GB" sz="700" smtClean="0">
                <a:latin typeface="+mn-lt"/>
              </a:rPr>
              <a:t/>
            </a:r>
            <a:br>
              <a:rPr lang="en-GB" sz="700" smtClean="0">
                <a:latin typeface="+mn-lt"/>
              </a:rPr>
            </a:br>
            <a:r>
              <a:rPr lang="en-GB" sz="700" b="1" smtClean="0">
                <a:latin typeface="+mn-lt"/>
              </a:rPr>
              <a:t> </a:t>
            </a:r>
            <a:r>
              <a:rPr lang="en-GB" sz="700" smtClean="0">
                <a:latin typeface="+mn-lt"/>
              </a:rPr>
              <a:t/>
            </a:r>
            <a:br>
              <a:rPr lang="en-GB" sz="700" smtClean="0">
                <a:latin typeface="+mn-lt"/>
              </a:rPr>
            </a:br>
            <a:r>
              <a:rPr lang="en-GB" sz="700" b="1" smtClean="0">
                <a:latin typeface="+mn-lt"/>
              </a:rPr>
              <a:t>MINISTERUL AFACERILOR INTERNE</a:t>
            </a:r>
            <a:r>
              <a:rPr lang="en-GB" sz="700" smtClean="0">
                <a:latin typeface="+mn-lt"/>
              </a:rPr>
              <a:t/>
            </a:r>
            <a:br>
              <a:rPr lang="en-GB" sz="700" smtClean="0">
                <a:latin typeface="+mn-lt"/>
              </a:rPr>
            </a:br>
            <a:r>
              <a:rPr lang="en-GB" sz="700" b="1" smtClean="0">
                <a:latin typeface="+mn-lt"/>
              </a:rPr>
              <a:t>INSTITUŢIA  PREFECTULUI - JUDEŢUL  BOTOŞANI</a:t>
            </a:r>
            <a:endParaRPr lang="en-US" sz="700" smtClean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9220" name="Picture 11" descr="Stema ROMANIEI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0" y="6038850"/>
            <a:ext cx="342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0" y="0"/>
            <a:ext cx="9144000" cy="9382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indent="-228600" algn="ctr" eaLnBrk="0" hangingPunct="0">
              <a:defRPr/>
            </a:pPr>
            <a:r>
              <a:rPr lang="ro-RO" sz="2400" b="1" dirty="0" smtClean="0">
                <a:solidFill>
                  <a:schemeClr val="bg1"/>
                </a:solidFill>
                <a:latin typeface="+mn-lt"/>
              </a:rPr>
              <a:t> </a:t>
            </a:r>
            <a:endParaRPr lang="en-US" sz="2400" b="1" dirty="0">
              <a:solidFill>
                <a:schemeClr val="bg1"/>
              </a:solidFill>
              <a:latin typeface="+mn-lt"/>
            </a:endParaRPr>
          </a:p>
          <a:p>
            <a:pPr marL="228600" indent="-228600" algn="ctr" eaLnBrk="0" hangingPunct="0">
              <a:defRPr/>
            </a:pPr>
            <a:endParaRPr lang="en-US" sz="700" b="1" dirty="0">
              <a:solidFill>
                <a:schemeClr val="bg1"/>
              </a:solidFill>
              <a:latin typeface="+mn-lt"/>
              <a:ea typeface="MS Mincho" pitchFamily="49" charset="-128"/>
              <a:cs typeface="Arial" pitchFamily="34" charset="0"/>
            </a:endParaRPr>
          </a:p>
          <a:p>
            <a:pPr marL="228600" indent="-228600" algn="ctr" eaLnBrk="0" hangingPunct="0">
              <a:defRPr/>
            </a:pPr>
            <a:r>
              <a:rPr lang="ro-RO" sz="2400" b="1" dirty="0" smtClean="0">
                <a:solidFill>
                  <a:srgbClr val="002060"/>
                </a:solidFill>
              </a:rPr>
              <a:t> </a:t>
            </a:r>
            <a:endParaRPr lang="en-GB" sz="2400" b="1" dirty="0">
              <a:solidFill>
                <a:srgbClr val="002060"/>
              </a:solidFill>
              <a:latin typeface="+mn-lt"/>
              <a:cs typeface="Arial" pitchFamily="34" charset="0"/>
            </a:endParaRPr>
          </a:p>
        </p:txBody>
      </p:sp>
      <p:graphicFrame>
        <p:nvGraphicFramePr>
          <p:cNvPr id="11" name="Diagram 10"/>
          <p:cNvGraphicFramePr/>
          <p:nvPr/>
        </p:nvGraphicFramePr>
        <p:xfrm>
          <a:off x="714348" y="1214422"/>
          <a:ext cx="7715304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224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94F0C7-0537-401B-A84F-6EE5DE8DDF47}" type="slidenum">
              <a:rPr lang="es-ES" smtClean="0"/>
              <a:pPr/>
              <a:t>9</a:t>
            </a:fld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6413</TotalTime>
  <Words>934</Words>
  <Application>Microsoft Office PowerPoint</Application>
  <PresentationFormat>On-screen Show (4:3)</PresentationFormat>
  <Paragraphs>196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MS Mincho</vt:lpstr>
      <vt:lpstr>Arial Unicode MS</vt:lpstr>
      <vt:lpstr>Wingdings</vt:lpstr>
      <vt:lpstr>Times New Roman</vt:lpstr>
      <vt:lpstr>ＭＳ Ｐゴシック</vt:lpstr>
      <vt:lpstr>Diseño predeterminado</vt:lpstr>
      <vt:lpstr>STADIUL ÎNDEPLINIRII ÎN JUDEȚUL BOTOȘANI  A OBIECTIVELOR DIN PROGRAMUL DE GUVERNARE -31.12.2023-</vt:lpstr>
      <vt:lpstr> </vt:lpstr>
      <vt:lpstr>R O M Â N I A         MINISTERUL AFACERILOR INTERNE INSTITUŢIA  PREFECTULUI - JUDEŢUL  BOTOŞANI</vt:lpstr>
      <vt:lpstr>R O M Â N I A         MINISTERUL AFACERILOR INTERNE INSTITUŢIA  PREFECTULUI - JUDEŢUL  BOTOŞANI</vt:lpstr>
      <vt:lpstr>Slide 5</vt:lpstr>
      <vt:lpstr>STADIUL</vt:lpstr>
      <vt:lpstr>R O M Â N I A         MINISTERUL AFACERILOR INTERNE INSTITUŢIA  PREFECTULUI - JUDEŢUL  BOTOŞANI</vt:lpstr>
      <vt:lpstr>R O M Â N I A         MINISTERUL AFACERILOR INTERNE INSTITUŢIA  PREFECTULUI - JUDEŢUL  BOTOŞANI</vt:lpstr>
      <vt:lpstr>R O M Â N I A         MINISTERUL AFACERILOR INTERNE INSTITUŢIA  PREFECTULUI - JUDEŢUL  BOTOŞANI</vt:lpstr>
      <vt:lpstr>R O M Â N I A         MINISTERUL AFACERILOR INTERNE INSTITUŢIA  PREFECTULUI - JUDEŢUL  BOTOŞANI</vt:lpstr>
      <vt:lpstr>R O M Â N I A         MINISTERUL AFACERILOR INTERNE INSTITUŢIA  PREFECTULUI - JUDEŢUL  BOTOŞANI</vt:lpstr>
      <vt:lpstr>R O M Â N I A         MINISTERUL AFACERILOR INTERNE INSTITUŢIA  PREFECTULUI - JUDEŢUL  BOTOŞANI</vt:lpstr>
      <vt:lpstr>R O M Â N I A         MINISTERUL AFACERILOR INTERNE INSTITUŢIA  PREFECTULUI - JUDEŢUL  BOTOŞANI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user</cp:lastModifiedBy>
  <cp:revision>911</cp:revision>
  <dcterms:created xsi:type="dcterms:W3CDTF">2010-05-23T14:28:12Z</dcterms:created>
  <dcterms:modified xsi:type="dcterms:W3CDTF">2024-02-15T18:39:19Z</dcterms:modified>
</cp:coreProperties>
</file>