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63" r:id="rId2"/>
    <p:sldId id="273" r:id="rId3"/>
    <p:sldId id="306" r:id="rId4"/>
    <p:sldId id="258" r:id="rId5"/>
    <p:sldId id="275" r:id="rId6"/>
    <p:sldId id="307" r:id="rId7"/>
    <p:sldId id="334" r:id="rId8"/>
    <p:sldId id="309" r:id="rId9"/>
    <p:sldId id="329" r:id="rId10"/>
    <p:sldId id="330" r:id="rId11"/>
    <p:sldId id="331" r:id="rId12"/>
    <p:sldId id="332" r:id="rId13"/>
    <p:sldId id="311" r:id="rId14"/>
    <p:sldId id="262" r:id="rId15"/>
    <p:sldId id="328" r:id="rId16"/>
    <p:sldId id="324" r:id="rId17"/>
    <p:sldId id="325" r:id="rId18"/>
    <p:sldId id="326" r:id="rId19"/>
    <p:sldId id="318" r:id="rId20"/>
    <p:sldId id="319" r:id="rId21"/>
    <p:sldId id="320" r:id="rId22"/>
    <p:sldId id="321" r:id="rId23"/>
    <p:sldId id="322" r:id="rId24"/>
    <p:sldId id="323" r:id="rId25"/>
    <p:sldId id="264" r:id="rId26"/>
    <p:sldId id="31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 Marlowe" initials="PM" lastIdx="1" clrIdx="0">
    <p:extLst>
      <p:ext uri="{19B8F6BF-5375-455C-9EA6-DF929625EA0E}">
        <p15:presenceInfo xmlns:p15="http://schemas.microsoft.com/office/powerpoint/2012/main" userId="b148bfac76d9df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DFB15-DBDD-48A1-A093-DBEF78BB27E1}" type="datetimeFigureOut">
              <a:rPr lang="ro-RO" smtClean="0"/>
              <a:t>27.05.2024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ACF3E-34CE-41EE-AA07-EB3281D9D6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17640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BE48D48-E2E0-40E3-BCDB-591CF28A96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300D2C-B44F-44C9-9C4C-49000F48CC5A}" type="slidenum">
              <a:rPr kumimoji="0" lang="en-US" altLang="ro-R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ro-R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30E7055-DD2F-4AA6-B79E-5E19830F32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DE922C9-D872-4496-88CB-0D9D7A024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ro-R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BA3576D-BFE2-418A-B399-27EA799408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CE1166-F66E-4B05-9975-683E6755AED0}" type="slidenum">
              <a:rPr kumimoji="0" lang="en-US" altLang="ro-R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ro-R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D72E61C5-158D-45DB-A912-2F41A366F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198F7A43-25F7-4EEC-A267-7CD599D39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D88E28-D6B0-43F4-8F5D-CAF04CE2DC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9CFDBC-73E5-4242-899E-F12EF39B15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B79268-1765-4118-9CCA-A7D826B45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AACF6-D7B5-4DFF-B640-16A921540A5E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1764899872"/>
      </p:ext>
    </p:extLst>
  </p:cSld>
  <p:clrMapOvr>
    <a:masterClrMapping/>
  </p:clrMapOvr>
  <p:transition spd="med" advClick="0" advTm="10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EAA0B6-9AE7-4FED-937B-395DCB8DC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790299-36AD-48DA-AC1B-E51E8D77AE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CD3342-7EE4-4739-A965-183AB0A6BF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7C356-B42E-4797-B676-91B35E19705D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058720679"/>
      </p:ext>
    </p:extLst>
  </p:cSld>
  <p:clrMapOvr>
    <a:masterClrMapping/>
  </p:clrMapOvr>
  <p:transition spd="med" advClick="0" advTm="10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CF4DFF-5EB3-41D0-BDED-A4D0ACF5F3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85AF66-C4B8-4DC0-9C05-72A33E0E5F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D39CB0-4DCC-4D2D-8425-972A87D2F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BB83C-3402-4540-9931-B09D90395D6A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547392558"/>
      </p:ext>
    </p:extLst>
  </p:cSld>
  <p:clrMapOvr>
    <a:masterClrMapping/>
  </p:clrMapOvr>
  <p:transition spd="med" advClick="0" advTm="10000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7D535D-A662-4BB2-B8CE-07C81BC80B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A4D265-E17D-43F4-ABA5-C258F9F3E4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09B795-B338-4C6C-998B-AF80051D21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3C5CC-22CE-4F3A-97A3-FCDAF008715C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3359047080"/>
      </p:ext>
    </p:extLst>
  </p:cSld>
  <p:clrMapOvr>
    <a:masterClrMapping/>
  </p:clrMapOvr>
  <p:transition spd="med" advClick="0" advTm="10000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ro-RO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FF60FC-F69C-4B46-84F9-8DDDA206F9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234A55-EC65-4D2C-8F0D-A9567B7E36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879983-53BA-4406-957F-CE554E80E3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2B7C8-B76E-4078-B4B2-054F14450C7F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620810662"/>
      </p:ext>
    </p:extLst>
  </p:cSld>
  <p:clrMapOvr>
    <a:masterClrMapping/>
  </p:clrMapOvr>
  <p:transition spd="med" advClick="0" advTm="10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632968-544D-4342-9C19-23F81A86A6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DCC27C-CE29-406C-B417-489348330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33170E-BEEC-403F-8455-7DB86260A1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8C392-F1CE-4104-BE57-A7DF2CA3A48C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3087366445"/>
      </p:ext>
    </p:extLst>
  </p:cSld>
  <p:clrMapOvr>
    <a:masterClrMapping/>
  </p:clrMapOvr>
  <p:transition spd="med" advClick="0" advTm="10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561D3-26F6-455B-9D9A-E09A2EB72A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A9EEDE-A446-4EA6-8B18-EC0888A014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F8F601-6359-44CE-A017-32474BDA83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D78F2-895F-4281-8483-BA99D55A470D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1966873709"/>
      </p:ext>
    </p:extLst>
  </p:cSld>
  <p:clrMapOvr>
    <a:masterClrMapping/>
  </p:clrMapOvr>
  <p:transition spd="med" advClick="0" advTm="10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158D4B-825F-4494-A698-6A8C5B8D6C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B105B2-7602-47A6-8747-188802E426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44A8FC-EA97-4F23-A50F-C232F7635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E8E16-79D9-4F52-991A-765D2839F682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463434907"/>
      </p:ext>
    </p:extLst>
  </p:cSld>
  <p:clrMapOvr>
    <a:masterClrMapping/>
  </p:clrMapOvr>
  <p:transition spd="med" advClick="0" advTm="10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5E1B4B-924D-4F08-AF95-DA729DC21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6CD9A2F-CDC9-4314-BB9F-85C9051371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E67A0B1-4479-46AD-B2FA-ECE55138CE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632E6-B4A9-4A5A-A284-81BD477AD964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596478733"/>
      </p:ext>
    </p:extLst>
  </p:cSld>
  <p:clrMapOvr>
    <a:masterClrMapping/>
  </p:clrMapOvr>
  <p:transition spd="med" advClick="0" advTm="10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06EF9B6-B33D-4DFE-BBFF-FEB03D5314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DCAC38-FEE3-48F5-B3AB-5A0A23E6D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6831B4-C7FE-481C-98D0-61A4ECAA5A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2288F-9172-4CF1-A0DB-C934F20FD5A1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757435710"/>
      </p:ext>
    </p:extLst>
  </p:cSld>
  <p:clrMapOvr>
    <a:masterClrMapping/>
  </p:clrMapOvr>
  <p:transition spd="med" advClick="0" advTm="10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F9AF2C-05E2-4899-8760-BDF8F1A6FA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FDB5098-0963-4A06-BB1B-088D5CBB8D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242AC5E-7147-4D52-BC65-14D94BCA1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8C2EF-EBE2-4C34-B1A6-011AA3D281B6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1337620905"/>
      </p:ext>
    </p:extLst>
  </p:cSld>
  <p:clrMapOvr>
    <a:masterClrMapping/>
  </p:clrMapOvr>
  <p:transition spd="med" advClick="0" advTm="10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ABA46-817A-42C2-BDCE-7380CF5B90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1F30A4-3FB3-42BB-A341-E8F908390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00A4FB-0F16-4D60-A132-607CD6C068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AD63C-BBB6-4CB5-A826-C2143354F9EF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3826398734"/>
      </p:ext>
    </p:extLst>
  </p:cSld>
  <p:clrMapOvr>
    <a:masterClrMapping/>
  </p:clrMapOvr>
  <p:transition spd="med" advClick="0" advTm="10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3A2CEC-174A-4736-BF81-96662D3FF7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8D1583-C7BB-4ED0-AA7C-0718530273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3877F5-AC02-4343-9D94-DDAD1FB863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73B51-D3F1-4FFD-BB3E-DF24B412F0F4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553998313"/>
      </p:ext>
    </p:extLst>
  </p:cSld>
  <p:clrMapOvr>
    <a:masterClrMapping/>
  </p:clrMapOvr>
  <p:transition spd="med" advClick="0" advTm="10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3AF124-034D-4A97-A3C7-54F0EEC0D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ro-RO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F22F13-9B72-45C9-B9CF-727644772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ro-RO"/>
              <a:t>Click to edit Master text styles</a:t>
            </a:r>
          </a:p>
          <a:p>
            <a:pPr lvl="1"/>
            <a:r>
              <a:rPr lang="ro-RO" altLang="ro-RO"/>
              <a:t>Second level</a:t>
            </a:r>
          </a:p>
          <a:p>
            <a:pPr lvl="2"/>
            <a:r>
              <a:rPr lang="ro-RO" altLang="ro-RO"/>
              <a:t>Third level</a:t>
            </a:r>
          </a:p>
          <a:p>
            <a:pPr lvl="3"/>
            <a:r>
              <a:rPr lang="ro-RO" altLang="ro-RO"/>
              <a:t>Fourth level</a:t>
            </a:r>
          </a:p>
          <a:p>
            <a:pPr lvl="4"/>
            <a:r>
              <a:rPr lang="ro-RO" altLang="ro-RO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5CBF2FC-06E9-4197-8A34-321E9640CD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6878EFB-DBAF-4F56-9138-822BA1062D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ro-RO" altLang="ro-RO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4D4931-BB7F-4CBC-8BFE-1832940D15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1F371AFC-A757-4627-842C-DF9A95A8DA2E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321605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 advClick="0" advTm="10000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>
            <a:extLst>
              <a:ext uri="{FF2B5EF4-FFF2-40B4-BE49-F238E27FC236}">
                <a16:creationId xmlns:a16="http://schemas.microsoft.com/office/drawing/2014/main" id="{7F86C9B9-B41D-4061-A03C-89B36119C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12192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73DDDDE1-65E9-420F-9146-BE15F67F077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70138" y="284085"/>
            <a:ext cx="7402512" cy="1748901"/>
          </a:xfrm>
        </p:spPr>
        <p:txBody>
          <a:bodyPr anchor="ctr"/>
          <a:lstStyle/>
          <a:p>
            <a:pPr eaLnBrk="1" hangingPunct="1"/>
            <a:r>
              <a:rPr lang="ro-RO" altLang="ro-RO" sz="3200" b="1" dirty="0">
                <a:solidFill>
                  <a:schemeClr val="accent2"/>
                </a:solidFill>
              </a:rPr>
              <a:t>AGENȚIA</a:t>
            </a:r>
            <a:r>
              <a:rPr lang="en-US" altLang="ro-RO" sz="3200" b="1" dirty="0">
                <a:solidFill>
                  <a:schemeClr val="accent2"/>
                </a:solidFill>
              </a:rPr>
              <a:t>  NA</a:t>
            </a:r>
            <a:r>
              <a:rPr lang="ro-RO" altLang="ro-RO" sz="3200" b="1" dirty="0">
                <a:solidFill>
                  <a:schemeClr val="accent2"/>
                </a:solidFill>
              </a:rPr>
              <a:t>Ţ</a:t>
            </a:r>
            <a:r>
              <a:rPr lang="en-US" altLang="ro-RO" sz="3200" b="1" dirty="0">
                <a:solidFill>
                  <a:schemeClr val="accent2"/>
                </a:solidFill>
              </a:rPr>
              <a:t>IONAL</a:t>
            </a:r>
            <a:r>
              <a:rPr lang="ro-RO" altLang="ro-RO" sz="3200" b="1" dirty="0">
                <a:solidFill>
                  <a:schemeClr val="accent2"/>
                </a:solidFill>
              </a:rPr>
              <a:t>Ă</a:t>
            </a:r>
            <a:r>
              <a:rPr lang="en-US" altLang="ro-RO" sz="3200" b="1" dirty="0">
                <a:solidFill>
                  <a:schemeClr val="accent2"/>
                </a:solidFill>
              </a:rPr>
              <a:t> </a:t>
            </a:r>
            <a:br>
              <a:rPr lang="en-US" altLang="ro-RO" sz="3200" b="1" dirty="0">
                <a:solidFill>
                  <a:schemeClr val="accent2"/>
                </a:solidFill>
              </a:rPr>
            </a:br>
            <a:r>
              <a:rPr lang="ro-RO" altLang="ro-RO" sz="3200" b="1" dirty="0">
                <a:solidFill>
                  <a:schemeClr val="accent2"/>
                </a:solidFill>
              </a:rPr>
              <a:t>DE</a:t>
            </a:r>
            <a:r>
              <a:rPr lang="en-US" altLang="ro-RO" sz="3200" b="1" dirty="0">
                <a:solidFill>
                  <a:schemeClr val="accent2"/>
                </a:solidFill>
              </a:rPr>
              <a:t> </a:t>
            </a:r>
            <a:r>
              <a:rPr lang="ro-RO" altLang="ro-RO" sz="3200" b="1" dirty="0">
                <a:solidFill>
                  <a:schemeClr val="accent2"/>
                </a:solidFill>
              </a:rPr>
              <a:t>Î</a:t>
            </a:r>
            <a:r>
              <a:rPr lang="en-US" altLang="ro-RO" sz="3200" b="1" dirty="0">
                <a:solidFill>
                  <a:schemeClr val="accent2"/>
                </a:solidFill>
              </a:rPr>
              <a:t>MBUN</a:t>
            </a:r>
            <a:r>
              <a:rPr lang="ro-RO" altLang="ro-RO" sz="3200" b="1" dirty="0">
                <a:solidFill>
                  <a:schemeClr val="accent2"/>
                </a:solidFill>
              </a:rPr>
              <a:t>Ă</a:t>
            </a:r>
            <a:r>
              <a:rPr lang="en-US" altLang="ro-RO" sz="3200" b="1" dirty="0">
                <a:solidFill>
                  <a:schemeClr val="accent2"/>
                </a:solidFill>
              </a:rPr>
              <a:t>T</a:t>
            </a:r>
            <a:r>
              <a:rPr lang="ro-RO" altLang="ro-RO" sz="3200" b="1" dirty="0">
                <a:solidFill>
                  <a:schemeClr val="accent2"/>
                </a:solidFill>
              </a:rPr>
              <a:t>ĂŢ</a:t>
            </a:r>
            <a:r>
              <a:rPr lang="en-US" altLang="ro-RO" sz="3200" b="1" dirty="0">
                <a:solidFill>
                  <a:schemeClr val="accent2"/>
                </a:solidFill>
              </a:rPr>
              <a:t>IRI  FUNCIARE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8B70441-A273-4493-B786-7F7B26D014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93887" y="1671916"/>
            <a:ext cx="8679417" cy="604559"/>
          </a:xfrm>
        </p:spPr>
        <p:txBody>
          <a:bodyPr/>
          <a:lstStyle/>
          <a:p>
            <a:pPr defTabSz="1096963" eaLnBrk="1" hangingPunct="1">
              <a:lnSpc>
                <a:spcPct val="80000"/>
              </a:lnSpc>
            </a:pPr>
            <a:r>
              <a:rPr lang="ro-RO" altLang="ro-RO" sz="3000" b="1" dirty="0">
                <a:solidFill>
                  <a:schemeClr val="accent2"/>
                </a:solidFill>
              </a:rPr>
              <a:t>FILIALA</a:t>
            </a:r>
            <a:r>
              <a:rPr lang="en-US" altLang="ro-RO" sz="3000" b="1" dirty="0">
                <a:solidFill>
                  <a:schemeClr val="accent2"/>
                </a:solidFill>
              </a:rPr>
              <a:t>  TERITORIAL</a:t>
            </a:r>
            <a:r>
              <a:rPr lang="ro-RO" altLang="ro-RO" sz="3000" b="1" dirty="0">
                <a:solidFill>
                  <a:schemeClr val="accent2"/>
                </a:solidFill>
              </a:rPr>
              <a:t>Ă BOTOȘANI</a:t>
            </a:r>
            <a:endParaRPr lang="en-US" altLang="ro-RO" sz="3000" b="1" dirty="0">
              <a:solidFill>
                <a:schemeClr val="accent2"/>
              </a:solidFill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1B64FEA-5597-41E9-9F1B-B3C7D53CA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941889"/>
            <a:ext cx="381635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703" tIns="40852" rIns="81703" bIns="40852">
            <a:spAutoFit/>
          </a:bodyPr>
          <a:lstStyle>
            <a:lvl1pPr defTabSz="817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175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175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175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175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17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17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17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17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Municipiul </a:t>
            </a:r>
            <a:r>
              <a:rPr lang="en-US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B</a:t>
            </a: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otoşani</a:t>
            </a:r>
            <a:endParaRPr lang="en-US" altLang="ro-RO" sz="1800" b="1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Aleea Mihail Kogălniceanu, nr.4</a:t>
            </a:r>
            <a:endParaRPr lang="en-US" altLang="ro-RO" sz="1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C8A81EC-C8CF-49E8-8641-C6EF6AA74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4581525"/>
            <a:ext cx="3197225" cy="89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086" tIns="34043" rIns="68086" bIns="34043">
            <a:spAutoFit/>
          </a:bodyPr>
          <a:lstStyle>
            <a:lvl1pPr defTabSz="817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175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175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175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175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17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17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17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17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Tel.: 02</a:t>
            </a: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31</a:t>
            </a:r>
            <a:r>
              <a:rPr lang="en-US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/</a:t>
            </a: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584</a:t>
            </a:r>
            <a:r>
              <a:rPr lang="en-US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.</a:t>
            </a: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158</a:t>
            </a:r>
            <a:endParaRPr lang="en-US" altLang="ro-RO" sz="1800" b="1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Fax : 0</a:t>
            </a: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231</a:t>
            </a:r>
            <a:r>
              <a:rPr lang="en-US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/</a:t>
            </a: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584</a:t>
            </a:r>
            <a:r>
              <a:rPr lang="en-US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.</a:t>
            </a: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158</a:t>
            </a:r>
            <a:endParaRPr lang="en-US" altLang="ro-RO" sz="1800" b="1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o-RO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botosani</a:t>
            </a:r>
            <a:r>
              <a:rPr lang="en-US" altLang="ro-RO" sz="1800" b="1" dirty="0">
                <a:solidFill>
                  <a:srgbClr val="7030A0"/>
                </a:solidFill>
                <a:latin typeface="Arial" panose="020B0604020202020204" pitchFamily="34" charset="0"/>
              </a:rPr>
              <a:t>@anif.ro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3BCB38-5416-4C53-B641-A9DFCE9A86FA}"/>
              </a:ext>
            </a:extLst>
          </p:cNvPr>
          <p:cNvSpPr txBox="1">
            <a:spLocks/>
          </p:cNvSpPr>
          <p:nvPr/>
        </p:nvSpPr>
        <p:spPr>
          <a:xfrm>
            <a:off x="3162849" y="2276476"/>
            <a:ext cx="6121194" cy="1657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RAPORT DE ACTIVITATE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o-RO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Urmărirea desfășurării</a:t>
            </a:r>
            <a:r>
              <a:rPr kumimoji="0" lang="ro-RO" sz="4800" b="1" i="0" u="none" strike="noStrike" kern="1200" cap="none" spc="0" normalizeH="0" noProof="0" dirty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activităților de Investiții, Întreținere și reparații în amenajările de irigații în anul 2024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 advAuto="0"/>
      <p:bldP spid="9220" grpId="0" autoUpdateAnimBg="0"/>
      <p:bldP spid="922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F645B5E2-5D08-79D2-21CB-05088DC17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218528"/>
              </p:ext>
            </p:extLst>
          </p:nvPr>
        </p:nvGraphicFramePr>
        <p:xfrm>
          <a:off x="842682" y="313765"/>
          <a:ext cx="10641106" cy="6355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433">
                  <a:extLst>
                    <a:ext uri="{9D8B030D-6E8A-4147-A177-3AD203B41FA5}">
                      <a16:colId xmlns:a16="http://schemas.microsoft.com/office/drawing/2014/main" val="2461756078"/>
                    </a:ext>
                  </a:extLst>
                </a:gridCol>
                <a:gridCol w="7643161">
                  <a:extLst>
                    <a:ext uri="{9D8B030D-6E8A-4147-A177-3AD203B41FA5}">
                      <a16:colId xmlns:a16="http://schemas.microsoft.com/office/drawing/2014/main" val="1790666833"/>
                    </a:ext>
                  </a:extLst>
                </a:gridCol>
                <a:gridCol w="1597079">
                  <a:extLst>
                    <a:ext uri="{9D8B030D-6E8A-4147-A177-3AD203B41FA5}">
                      <a16:colId xmlns:a16="http://schemas.microsoft.com/office/drawing/2014/main" val="3369634180"/>
                    </a:ext>
                  </a:extLst>
                </a:gridCol>
                <a:gridCol w="935433">
                  <a:extLst>
                    <a:ext uri="{9D8B030D-6E8A-4147-A177-3AD203B41FA5}">
                      <a16:colId xmlns:a16="http://schemas.microsoft.com/office/drawing/2014/main" val="935872917"/>
                    </a:ext>
                  </a:extLst>
                </a:gridCol>
              </a:tblGrid>
              <a:tr h="31218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o-RO" sz="1400" u="sng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Amenajarea 1 Irigații Ripiceni - Stânca</a:t>
                      </a:r>
                      <a:endParaRPr lang="ro-RO" sz="1400" b="1" i="1" u="sng" strike="noStrike" dirty="0"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ro-RO" sz="1400" b="1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o-RO" sz="14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5203857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1" i="1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pregătită pentru irigat: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3.005,00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2171348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contractată: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2.105,00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1248612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Canale de irigații umplute: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9,06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6995957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ce poate fi deservită ca urmare a umplerii respectivelor canale: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3.005,00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99151171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irigată cumulat: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2.692,00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19457934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irigată Udarea I: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1.997,00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09958516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irigată Udarea II: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695,00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65737840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Culturi irigate: 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o-RO" sz="1400" b="1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o-RO" sz="1400" b="1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3311958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Stații de bază și de repompare pornite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63476845"/>
                  </a:ext>
                </a:extLst>
              </a:tr>
              <a:tr h="561923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stații pornite: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 Stânca, SRP </a:t>
                      </a:r>
                      <a:r>
                        <a:rPr lang="ro-RO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Lehnești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88677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Stații de punere sub presiune în funcțiune: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78627584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stații pornite: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93725820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Motopompe pe canal: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9053029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1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OUAI-uri ce sunt deservite de aceste canale umplute:</a:t>
                      </a:r>
                      <a:endParaRPr lang="fr-FR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46629726"/>
                  </a:ext>
                </a:extLst>
              </a:tr>
              <a:tr h="312180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OUAI-uri care au solicitat apă pentru irigații:</a:t>
                      </a:r>
                      <a:endParaRPr lang="fr-FR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71872272"/>
                  </a:ext>
                </a:extLst>
              </a:tr>
              <a:tr h="1111359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Alți beneficiari: SC TOOP LERIS SRL, SC AGROMER SRL, SC AGRIELA SAD SRL, SC BUKOVINA DEVELOPMENTS SRL, SC FIL-MAR SRL, SC LORY JAN SRL, BAȘAGĂ VIOREL, AGROMEC BT ȘTEFĂNEȘTI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30486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942778"/>
      </p:ext>
    </p:extLst>
  </p:cSld>
  <p:clrMapOvr>
    <a:masterClrMapping/>
  </p:clrMapOvr>
  <p:transition spd="med" advClick="0" advTm="10000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FF76729-93F3-5CE7-8715-F0BFF361A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019629"/>
              </p:ext>
            </p:extLst>
          </p:nvPr>
        </p:nvGraphicFramePr>
        <p:xfrm>
          <a:off x="555812" y="224118"/>
          <a:ext cx="11098305" cy="6436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431">
                  <a:extLst>
                    <a:ext uri="{9D8B030D-6E8A-4147-A177-3AD203B41FA5}">
                      <a16:colId xmlns:a16="http://schemas.microsoft.com/office/drawing/2014/main" val="3352197681"/>
                    </a:ext>
                  </a:extLst>
                </a:gridCol>
                <a:gridCol w="7971553">
                  <a:extLst>
                    <a:ext uri="{9D8B030D-6E8A-4147-A177-3AD203B41FA5}">
                      <a16:colId xmlns:a16="http://schemas.microsoft.com/office/drawing/2014/main" val="589337959"/>
                    </a:ext>
                  </a:extLst>
                </a:gridCol>
                <a:gridCol w="1665697">
                  <a:extLst>
                    <a:ext uri="{9D8B030D-6E8A-4147-A177-3AD203B41FA5}">
                      <a16:colId xmlns:a16="http://schemas.microsoft.com/office/drawing/2014/main" val="893485471"/>
                    </a:ext>
                  </a:extLst>
                </a:gridCol>
                <a:gridCol w="975624">
                  <a:extLst>
                    <a:ext uri="{9D8B030D-6E8A-4147-A177-3AD203B41FA5}">
                      <a16:colId xmlns:a16="http://schemas.microsoft.com/office/drawing/2014/main" val="2404400768"/>
                    </a:ext>
                  </a:extLst>
                </a:gridCol>
              </a:tblGrid>
              <a:tr h="3831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o-RO" sz="1400" u="sng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Amenajarea 2 Irigații Horia - Liveni - Manoleasa</a:t>
                      </a:r>
                      <a:endParaRPr lang="ro-RO" sz="1400" b="1" i="1" u="sng" strike="noStrike" dirty="0"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ro-RO" sz="1400" b="1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o-RO" sz="1400" b="1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2106084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1" i="1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pregătită pentru irigat: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6.240,00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69968866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contractată: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1.740,00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74138356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Canale de irigații umplute: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3,55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9128453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ce poate fi deservită ca urmare a umplerii respectivelor canale: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6.240,00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82803155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irigată cumulat: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,00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1942550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irigată Udarea I: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,00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3959869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Culturi irigate: 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o-RO" sz="14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o-RO" sz="1400" b="1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46189316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Stații de bază și de repompare pornite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3005949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stații pornite: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 Bold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82593501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Stații de punere sub presiune în funcțiune: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10073674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stații pornite: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96804608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Motopompe pe canal: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8618119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1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OUAI-uri ce sunt deservite de aceste canale umplute:</a:t>
                      </a:r>
                      <a:endParaRPr lang="fr-FR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23274022"/>
                  </a:ext>
                </a:extLst>
              </a:tr>
              <a:tr h="383134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OUAI-uri care au solicitat apă pentru irigații: OUAI Manoleasa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20487188"/>
                  </a:ext>
                </a:extLst>
              </a:tr>
              <a:tr h="689643">
                <a:tc>
                  <a:txBody>
                    <a:bodyPr/>
                    <a:lstStyle/>
                    <a:p>
                      <a:pPr algn="l" fontAlgn="ctr"/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Alți beneficiari: SC IC AGROTEHNICA SRL, SC TOOP LERIS SRL, SC LORY JAN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19790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11324"/>
      </p:ext>
    </p:extLst>
  </p:cSld>
  <p:clrMapOvr>
    <a:masterClrMapping/>
  </p:clrMapOvr>
  <p:transition spd="med" advClick="0" advTm="10000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DBAF516-A4A4-CD85-EDF2-7EC3F0016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69440"/>
              </p:ext>
            </p:extLst>
          </p:nvPr>
        </p:nvGraphicFramePr>
        <p:xfrm>
          <a:off x="1084729" y="564776"/>
          <a:ext cx="10497670" cy="5764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5213">
                  <a:extLst>
                    <a:ext uri="{9D8B030D-6E8A-4147-A177-3AD203B41FA5}">
                      <a16:colId xmlns:a16="http://schemas.microsoft.com/office/drawing/2014/main" val="1150936683"/>
                    </a:ext>
                  </a:extLst>
                </a:gridCol>
                <a:gridCol w="2236461">
                  <a:extLst>
                    <a:ext uri="{9D8B030D-6E8A-4147-A177-3AD203B41FA5}">
                      <a16:colId xmlns:a16="http://schemas.microsoft.com/office/drawing/2014/main" val="1270487613"/>
                    </a:ext>
                  </a:extLst>
                </a:gridCol>
                <a:gridCol w="2236461">
                  <a:extLst>
                    <a:ext uri="{9D8B030D-6E8A-4147-A177-3AD203B41FA5}">
                      <a16:colId xmlns:a16="http://schemas.microsoft.com/office/drawing/2014/main" val="1282285326"/>
                    </a:ext>
                  </a:extLst>
                </a:gridCol>
                <a:gridCol w="2099535">
                  <a:extLst>
                    <a:ext uri="{9D8B030D-6E8A-4147-A177-3AD203B41FA5}">
                      <a16:colId xmlns:a16="http://schemas.microsoft.com/office/drawing/2014/main" val="353118177"/>
                    </a:ext>
                  </a:extLst>
                </a:gridCol>
              </a:tblGrid>
              <a:tr h="230757">
                <a:tc>
                  <a:txBody>
                    <a:bodyPr/>
                    <a:lstStyle/>
                    <a:p>
                      <a:pPr algn="l" fontAlgn="b"/>
                      <a:endParaRPr lang="ro-RO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 pe culturi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205020"/>
                  </a:ext>
                </a:extLst>
              </a:tr>
              <a:tr h="609199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Suprafață cumulată</a:t>
                      </a:r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Suprafață Udarea I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Suprafață Udarea II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extLst>
                  <a:ext uri="{0D108BD9-81ED-4DB2-BD59-A6C34878D82A}">
                    <a16:rowId xmlns:a16="http://schemas.microsoft.com/office/drawing/2014/main" val="2942942966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grâu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  <a:endParaRPr lang="ro-RO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  <a:endParaRPr lang="ro-RO" sz="14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2669043047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orz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586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385</a:t>
                      </a:r>
                      <a:endParaRPr lang="ro-RO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2406409721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porumb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1407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1246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576130342"/>
                  </a:ext>
                </a:extLst>
              </a:tr>
              <a:tr h="424593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floarea soarelui</a:t>
                      </a:r>
                      <a:endParaRPr lang="ro-RO" sz="1400" b="0" i="1" u="none" strike="noStrike"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914633200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soia</a:t>
                      </a:r>
                      <a:endParaRPr lang="ro-RO" sz="1400" b="0" i="1" u="none" strike="noStrike"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o-RO" sz="14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3225098932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sfeclă de zahăr</a:t>
                      </a:r>
                      <a:endParaRPr lang="ro-RO" sz="1400" b="0" i="1" u="none" strike="noStrike"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50494692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1" u="none" strike="noStrike"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3649501338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orez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013819976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legume + cartofi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2425046362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culturi furajere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o-RO" sz="14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317254459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rapiță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o-RO" sz="1400" b="0" i="1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o-RO" sz="14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757133330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74001983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livezi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209427707"/>
                  </a:ext>
                </a:extLst>
              </a:tr>
              <a:tr h="807649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pășuni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3296474740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fânețe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4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899300610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ctr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secară</a:t>
                      </a:r>
                      <a:endParaRPr lang="ro-RO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</a:t>
                      </a:r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ro-RO" sz="1400" b="0" i="1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086403913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r" fontAlgn="b"/>
                      <a:endParaRPr lang="ro-RO" sz="1400" b="1" i="1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o-RO" sz="1400" b="1" i="1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488084943"/>
                  </a:ext>
                </a:extLst>
              </a:tr>
              <a:tr h="230757">
                <a:tc>
                  <a:txBody>
                    <a:bodyPr/>
                    <a:lstStyle/>
                    <a:p>
                      <a:pPr algn="l" fontAlgn="b"/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3156</a:t>
                      </a:r>
                      <a:endParaRPr lang="ro-RO" sz="14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2461</a:t>
                      </a:r>
                      <a:endParaRPr lang="ro-R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695</a:t>
                      </a:r>
                      <a:endParaRPr lang="ro-R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89" marR="6589" marT="6589" marB="0" anchor="b"/>
                </a:tc>
                <a:extLst>
                  <a:ext uri="{0D108BD9-81ED-4DB2-BD59-A6C34878D82A}">
                    <a16:rowId xmlns:a16="http://schemas.microsoft.com/office/drawing/2014/main" val="1466724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87269"/>
      </p:ext>
    </p:extLst>
  </p:cSld>
  <p:clrMapOvr>
    <a:masterClrMapping/>
  </p:clrMapOvr>
  <p:transition spd="med" advClick="0" advTm="10000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ubstituent conținut 3">
            <a:extLst>
              <a:ext uri="{FF2B5EF4-FFF2-40B4-BE49-F238E27FC236}">
                <a16:creationId xmlns:a16="http://schemas.microsoft.com/office/drawing/2014/main" id="{0DBA13BE-D262-254A-A052-BC0792749F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696029"/>
              </p:ext>
            </p:extLst>
          </p:nvPr>
        </p:nvGraphicFramePr>
        <p:xfrm>
          <a:off x="497542" y="609600"/>
          <a:ext cx="11196916" cy="5486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5680">
                  <a:extLst>
                    <a:ext uri="{9D8B030D-6E8A-4147-A177-3AD203B41FA5}">
                      <a16:colId xmlns:a16="http://schemas.microsoft.com/office/drawing/2014/main" val="2457152975"/>
                    </a:ext>
                  </a:extLst>
                </a:gridCol>
                <a:gridCol w="3985680">
                  <a:extLst>
                    <a:ext uri="{9D8B030D-6E8A-4147-A177-3AD203B41FA5}">
                      <a16:colId xmlns:a16="http://schemas.microsoft.com/office/drawing/2014/main" val="3553457634"/>
                    </a:ext>
                  </a:extLst>
                </a:gridCol>
                <a:gridCol w="1380755">
                  <a:extLst>
                    <a:ext uri="{9D8B030D-6E8A-4147-A177-3AD203B41FA5}">
                      <a16:colId xmlns:a16="http://schemas.microsoft.com/office/drawing/2014/main" val="236071064"/>
                    </a:ext>
                  </a:extLst>
                </a:gridCol>
                <a:gridCol w="982186">
                  <a:extLst>
                    <a:ext uri="{9D8B030D-6E8A-4147-A177-3AD203B41FA5}">
                      <a16:colId xmlns:a16="http://schemas.microsoft.com/office/drawing/2014/main" val="215827496"/>
                    </a:ext>
                  </a:extLst>
                </a:gridCol>
                <a:gridCol w="862615">
                  <a:extLst>
                    <a:ext uri="{9D8B030D-6E8A-4147-A177-3AD203B41FA5}">
                      <a16:colId xmlns:a16="http://schemas.microsoft.com/office/drawing/2014/main" val="2266623945"/>
                    </a:ext>
                  </a:extLst>
                </a:gridCol>
              </a:tblGrid>
              <a:tr h="32739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Lucrari de I+R propuse pentru anul 2024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999280"/>
                  </a:ext>
                </a:extLst>
              </a:tr>
              <a:tr h="248028">
                <a:tc>
                  <a:txBody>
                    <a:bodyPr/>
                    <a:lstStyle/>
                    <a:p>
                      <a:pPr algn="l" fontAlgn="b"/>
                      <a:endParaRPr lang="ro-R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778892"/>
                  </a:ext>
                </a:extLst>
              </a:tr>
              <a:tr h="2381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Amenajare 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lucrare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Activitatea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valoare estimata  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072540"/>
                  </a:ext>
                </a:extLst>
              </a:tr>
              <a:tr h="24802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Fara TVA 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 TVA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59287106"/>
                  </a:ext>
                </a:extLst>
              </a:tr>
              <a:tr h="23810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 Ripicenii - Stanca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Reparatii</a:t>
                      </a:r>
                      <a:r>
                        <a:rPr lang="ro-RO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pereu CA1</a:t>
                      </a:r>
                      <a:endParaRPr lang="ro-R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o-RO" sz="11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550.937,52</a:t>
                      </a:r>
                      <a:endParaRPr lang="ro-R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655.615,65</a:t>
                      </a:r>
                      <a:endParaRPr lang="ro-R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7296985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Decolmatare CA2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65.404,72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71.291,14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13283593"/>
                  </a:ext>
                </a:extLst>
              </a:tr>
              <a:tr h="476215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SRP Lehnesti (Platforma container vestiar, raparatii cladire statie, reparare cuva aspiratie)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75.009,38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89.261,16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03245406"/>
                  </a:ext>
                </a:extLst>
              </a:tr>
              <a:tr h="24802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Reparatie motor 315, 55 KW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Statii de pompare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46.863,52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55.767,59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86738810"/>
                  </a:ext>
                </a:extLst>
              </a:tr>
              <a:tr h="44645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 Horia - Liveni - Manoleasa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Inlocuire conducta CR4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4.102.000,42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4.881.380,50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0124159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Reparatii podet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74.186,99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88.282,52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98267647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Decolmatare CA4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83.465,06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90.976,92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9081022"/>
                  </a:ext>
                </a:extLst>
              </a:tr>
              <a:tr h="24802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Inlocuire</a:t>
                      </a:r>
                      <a:r>
                        <a:rPr lang="ro-RO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celule 6kV</a:t>
                      </a:r>
                      <a:endParaRPr lang="ro-R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Statii</a:t>
                      </a:r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pompare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398.497,70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474.212,26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58726387"/>
                  </a:ext>
                </a:extLst>
              </a:tr>
              <a:tr h="446452">
                <a:tc>
                  <a:txBody>
                    <a:bodyPr/>
                    <a:lstStyle/>
                    <a:p>
                      <a:pPr algn="l" fontAlgn="b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 Cucorani - Botosani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Inlocuire tamplarie la Sediu Administrativ a FTIF Botosani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11.231,86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13.365,91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0900974"/>
                  </a:ext>
                </a:extLst>
              </a:tr>
              <a:tr h="23810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 Bucecea - Corni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CE11 (A, B, C, D)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520.225,50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567.045,80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53803604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CE6 A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174.787,94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190.518,85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6234973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CE6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189.930,39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207.024,13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7372180"/>
                  </a:ext>
                </a:extLst>
              </a:tr>
              <a:tr h="446452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CE5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1.259.457,61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1.372.808,79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89153845"/>
                  </a:ext>
                </a:extLst>
              </a:tr>
              <a:tr h="4464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7.551.998,61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8.757.551,22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701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935474"/>
      </p:ext>
    </p:extLst>
  </p:cSld>
  <p:clrMapOvr>
    <a:masterClrMapping/>
  </p:clrMapOvr>
  <p:transition spd="med" advClick="0" advTm="10000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D388E94-B9FF-429B-AAAB-468B200F2352}"/>
              </a:ext>
            </a:extLst>
          </p:cNvPr>
          <p:cNvSpPr txBox="1"/>
          <p:nvPr/>
        </p:nvSpPr>
        <p:spPr>
          <a:xfrm>
            <a:off x="510826" y="412734"/>
            <a:ext cx="11532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o-RO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III. INVESTIȚII</a:t>
            </a:r>
            <a:endParaRPr lang="pt-BR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16E3460-E665-46E2-A52C-FE1532D69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404203"/>
              </p:ext>
            </p:extLst>
          </p:nvPr>
        </p:nvGraphicFramePr>
        <p:xfrm>
          <a:off x="337752" y="986118"/>
          <a:ext cx="11590638" cy="5459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2944">
                  <a:extLst>
                    <a:ext uri="{9D8B030D-6E8A-4147-A177-3AD203B41FA5}">
                      <a16:colId xmlns:a16="http://schemas.microsoft.com/office/drawing/2014/main" val="1476283479"/>
                    </a:ext>
                  </a:extLst>
                </a:gridCol>
                <a:gridCol w="437694">
                  <a:extLst>
                    <a:ext uri="{9D8B030D-6E8A-4147-A177-3AD203B41FA5}">
                      <a16:colId xmlns:a16="http://schemas.microsoft.com/office/drawing/2014/main" val="455810710"/>
                    </a:ext>
                  </a:extLst>
                </a:gridCol>
              </a:tblGrid>
              <a:tr h="1957703">
                <a:tc gridSpan="2">
                  <a:txBody>
                    <a:bodyPr/>
                    <a:lstStyle/>
                    <a:p>
                      <a:pPr marL="0" indent="0" algn="l" fontAlgn="b">
                        <a:buFont typeface="Wingdings" panose="05000000000000000000" pitchFamily="2" charset="2"/>
                        <a:buNone/>
                      </a:pP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 cadrul </a:t>
                      </a:r>
                      <a:r>
                        <a:rPr lang="ro-RO" sz="2800" b="1" i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PROGRAMULUI NAȚIONAL DE REABILITARE</a:t>
                      </a:r>
                    </a:p>
                    <a:p>
                      <a:pPr marL="0" indent="0" algn="l" fontAlgn="b">
                        <a:buFont typeface="Wingdings" panose="05000000000000000000" pitchFamily="2" charset="2"/>
                        <a:buNone/>
                      </a:pPr>
                      <a:r>
                        <a:rPr lang="ro-RO" sz="2800" b="1" i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INFRASTRUCTURII PRINCIPALE DE IRIGAȚII DIN ROMÂNIA</a:t>
                      </a: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</a:t>
                      </a:r>
                      <a:r>
                        <a:rPr lang="en-US" sz="2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fost</a:t>
                      </a:r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realizate </a:t>
                      </a:r>
                      <a:r>
                        <a:rPr lang="en-US" sz="2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urm</a:t>
                      </a: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</a:t>
                      </a:r>
                      <a:r>
                        <a:rPr lang="en-US" sz="2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toarele</a:t>
                      </a:r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obiective</a:t>
                      </a: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județul Botoșani</a:t>
                      </a:r>
                    </a:p>
                    <a:p>
                      <a:pPr algn="l" fontAlgn="b"/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503159"/>
                  </a:ext>
                </a:extLst>
              </a:tr>
              <a:tr h="1470994">
                <a:tc gridSpan="2">
                  <a:txBody>
                    <a:bodyPr/>
                    <a:lstStyle/>
                    <a:p>
                      <a:pPr marL="914400" lvl="1" indent="-457200" algn="l" fontAlgn="b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Reabilitarea infrastructurii principale de aducțiune din cadrul Amenajării </a:t>
                      </a:r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n-US" sz="2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</a:t>
                      </a: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ții Movileni-Havârna – </a:t>
                      </a:r>
                      <a:r>
                        <a:rPr lang="ro-RO" sz="2800" b="1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valoare estimată 3,3 mil. lei</a:t>
                      </a: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fără TVA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209993"/>
                  </a:ext>
                </a:extLst>
              </a:tr>
              <a:tr h="984284">
                <a:tc gridSpan="2">
                  <a:txBody>
                    <a:bodyPr/>
                    <a:lstStyle/>
                    <a:p>
                      <a:pPr marL="914400" marR="0" lvl="1" indent="-4572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Reabilitarea infrastructurii principale de aducțiune din cadrul Amenajării de Irigații Curtești – </a:t>
                      </a:r>
                      <a:r>
                        <a:rPr lang="ro-RO" sz="2800" b="1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valoare estimată 3,8 mil. lei</a:t>
                      </a: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00296"/>
                  </a:ext>
                </a:extLst>
              </a:tr>
              <a:tr h="4975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61634"/>
                  </a:ext>
                </a:extLst>
              </a:tr>
              <a:tr h="548592">
                <a:tc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8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169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768571"/>
      </p:ext>
    </p:extLst>
  </p:cSld>
  <p:clrMapOvr>
    <a:masterClrMapping/>
  </p:clrMapOvr>
  <p:transition spd="med" advClick="0" advTm="10000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16E3460-E665-46E2-A52C-FE1532D69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741835"/>
              </p:ext>
            </p:extLst>
          </p:nvPr>
        </p:nvGraphicFramePr>
        <p:xfrm>
          <a:off x="601362" y="394447"/>
          <a:ext cx="10765885" cy="6534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9336">
                  <a:extLst>
                    <a:ext uri="{9D8B030D-6E8A-4147-A177-3AD203B41FA5}">
                      <a16:colId xmlns:a16="http://schemas.microsoft.com/office/drawing/2014/main" val="1476283479"/>
                    </a:ext>
                  </a:extLst>
                </a:gridCol>
                <a:gridCol w="406549">
                  <a:extLst>
                    <a:ext uri="{9D8B030D-6E8A-4147-A177-3AD203B41FA5}">
                      <a16:colId xmlns:a16="http://schemas.microsoft.com/office/drawing/2014/main" val="455810710"/>
                    </a:ext>
                  </a:extLst>
                </a:gridCol>
              </a:tblGrid>
              <a:tr h="1736826">
                <a:tc gridSpan="2"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503159"/>
                  </a:ext>
                </a:extLst>
              </a:tr>
              <a:tr h="2279903">
                <a:tc gridSpan="2">
                  <a:txBody>
                    <a:bodyPr/>
                    <a:lstStyle/>
                    <a:p>
                      <a:pPr marL="914400" lvl="1" indent="-457200" algn="l" fontAlgn="b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Montare de mijloace de măsurare a debitelor și volumelor prelevate sau evacuate, conform Legii 122/2020 pentru modificarea și completarea Legii Apelor nr. 107/1996 lot 14-Achiziție debitmetre ultrasonic pentru stații de pompare de irigații cu montaj în cămin pe conducte îngropate sau supraterane pentru FTIF Botoșani din cadrul ANIF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209993"/>
                  </a:ext>
                </a:extLst>
              </a:tr>
              <a:tr h="873232">
                <a:tc gridSpan="2"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00296"/>
                  </a:ext>
                </a:extLst>
              </a:tr>
              <a:tr h="4414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61634"/>
                  </a:ext>
                </a:extLst>
              </a:tr>
              <a:tr h="486697">
                <a:tc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8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169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185069"/>
      </p:ext>
    </p:extLst>
  </p:cSld>
  <p:clrMapOvr>
    <a:masterClrMapping/>
  </p:clrMapOvr>
  <p:transition spd="med" advClick="0" advTm="10000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296AC74-6B52-B7BC-86BC-7804403A4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0306"/>
            <a:ext cx="10363200" cy="6042212"/>
          </a:xfrm>
        </p:spPr>
        <p:txBody>
          <a:bodyPr/>
          <a:lstStyle/>
          <a:p>
            <a:pPr marL="0" indent="0">
              <a:buNone/>
            </a:pPr>
            <a:r>
              <a:rPr lang="ro-RO" sz="1400" b="1" dirty="0">
                <a:latin typeface="Arial" panose="020B0604020202020204" pitchFamily="34" charset="0"/>
                <a:cs typeface="Arial" panose="020B0604020202020204" pitchFamily="34" charset="0"/>
              </a:rPr>
              <a:t>III.1. Reabilitarea infrastructurii principale din amenajarea de Irigații Curtești, jud. Botoșani</a:t>
            </a:r>
          </a:p>
          <a:p>
            <a:pPr marL="0" indent="0">
              <a:buNone/>
            </a:pPr>
            <a:endParaRPr lang="ro-RO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•	Faza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Execu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tat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ă, în curs de recepționare 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•	Amenajarea in care se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desfașoara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investitia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; Irigații Curtești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•	Suprafața ce va beneficia de realizarea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investitiei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:  437 ha;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•	Capacități din cadrul proiectului reabilitate/modernizate; stația de pompare SPB Curtești = 1 buc; canal aducțiune = 150 m; construcții hidrotehnice = 2 buc (stăvilar și grătar)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•	Valoarea actualizată a contractului = 3.754.199,70 lei fără TVA  4.467.497,66 lei cu TVA)</a:t>
            </a:r>
          </a:p>
          <a:p>
            <a:pPr marL="0" indent="0">
              <a:buNone/>
            </a:pPr>
            <a:endParaRPr lang="ro-RO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 Constructor SC MECANEX SA (contract nr. 23.04.071/04.04.2023)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 Grad de realizare a investiției: 100% ( a fost anunțată finalizarea lucrărilor urmând a se constitui comisia de recepție la terminarea lucrărilor)</a:t>
            </a:r>
          </a:p>
          <a:p>
            <a:pPr marL="0" indent="0">
              <a:buNone/>
            </a:pPr>
            <a:endParaRPr lang="ro-RO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Lucrări propuse:</a:t>
            </a:r>
          </a:p>
          <a:p>
            <a:pPr marL="0" indent="0">
              <a:buNone/>
            </a:pPr>
            <a:endParaRPr lang="ro-RO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Reabilitare clădire stație de pompare și instalații electrice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Înlocuirea agregatelor de pompare de bază din stația de pompare cu electropompe cu ax orizontal, cu aspirație axială și refulare radial (buc=4), -	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Prevederea tuturor echipamentelor electrice de joasă tensiune necesare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funcţionării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agregatelor de pompare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Înlocuire stavilă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grătar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Prevederea unui debitmetru electromagnetic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Dn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400 pe conducta de refulare într-un cămin amplasat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lânga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staţia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de pompare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Refacere împrejmuire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realizarea unei platforme de montaj în zona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staţiei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de pompare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Înlocuirea conductei de refulare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Dn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400 cu conductă tip PAFSIN (Poliester Armat cu Fibră de Sticlă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inserţie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de Nisip) pe lungimea de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.750 m, 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Prevederea unui sistem de supraveghere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antiefracţie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pe contur împrejmuire</a:t>
            </a:r>
          </a:p>
          <a:p>
            <a:pPr>
              <a:buFontTx/>
              <a:buChar char="-"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Prevederea automatizării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funcţionării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staţiei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de pompare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funcţie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de nivelul minim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maxim din bazinul de refulare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	Asigurarea echipamentului necesar transmiterii de date privind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funcţionarea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staţiei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de pompare la centru dispecer de la sediul ANIF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Prevederea unui container cu grup sanitar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executarea unui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puţ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cu apă potabilă, inclusiv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instalaţiile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aferente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racordarea acestuia la container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Refecarea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secţiunii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de scurgere a canalului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asigurarea tranzitări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debutelor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de apă necesare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Finisarea manuală a taluzurilor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fundului canalului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Montare geo-textil de 235 mg/mp </a:t>
            </a:r>
            <a:r>
              <a:rPr lang="ro-RO" sz="1100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 apoi geo-membrană conductive de 0,6 mm grosime pe taluz reprofilat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Turnare pereu din beton B12/15 de 8 cm grosime armat cu plasă STM de 2000x5000 mm cu grosime de 4 mm, în câmpuri de 2x3 m</a:t>
            </a:r>
          </a:p>
          <a:p>
            <a:pPr marL="0" indent="0">
              <a:buNone/>
            </a:pPr>
            <a:r>
              <a:rPr lang="ro-RO" sz="1100" dirty="0">
                <a:latin typeface="Arial" panose="020B0604020202020204" pitchFamily="34" charset="0"/>
                <a:cs typeface="Arial" panose="020B0604020202020204" pitchFamily="34" charset="0"/>
              </a:rPr>
              <a:t>-	Turnare pereu din beton simplu hidrotehnic C12/15 la limita superioară a pereului pentru încastrarea geo-membranei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71053536"/>
      </p:ext>
    </p:extLst>
  </p:cSld>
  <p:clrMapOvr>
    <a:masterClrMapping/>
  </p:clrMapOvr>
  <p:transition spd="med" advClick="0" advTm="10000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DDC8F4F-B716-EC24-E7DF-328E77514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49624"/>
            <a:ext cx="10363200" cy="6302188"/>
          </a:xfrm>
        </p:spPr>
        <p:txBody>
          <a:bodyPr/>
          <a:lstStyle/>
          <a:p>
            <a:pPr marL="342900" lvl="0" indent="-342900" eaLnBrk="0" hangingPunct="0">
              <a:buFont typeface="+mj-lt"/>
              <a:buAutoNum type="romanUcPeriod" startAt="3"/>
            </a:pP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 </a:t>
            </a:r>
            <a:r>
              <a:rPr lang="en-US" sz="14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Reabilitarea</a:t>
            </a: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infrastructurii</a:t>
            </a: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principale</a:t>
            </a: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4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amenajarea</a:t>
            </a: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4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Irigații</a:t>
            </a: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Movileni</a:t>
            </a: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Havîrna</a:t>
            </a: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jud</a:t>
            </a:r>
            <a:r>
              <a:rPr lang="en-US" sz="14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Botoșani</a:t>
            </a:r>
            <a:endParaRPr lang="ro-RO" sz="1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0" eaLnBrk="0" hangingPunct="0">
              <a:buNone/>
            </a:pPr>
            <a:r>
              <a:rPr lang="en-US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buClr>
                <a:srgbClr val="333333"/>
              </a:buClr>
              <a:buSzPts val="1150"/>
              <a:buNone/>
              <a:tabLst>
                <a:tab pos="991870" algn="l"/>
              </a:tabLst>
            </a:pP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Faza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ro-RO" sz="10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Executată, în curs de recepționare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buClr>
                <a:srgbClr val="333333"/>
              </a:buClr>
              <a:buSzPts val="1150"/>
              <a:buNone/>
              <a:tabLst>
                <a:tab pos="991870" algn="l"/>
              </a:tabLst>
            </a:pP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Amenajarea</a:t>
            </a:r>
            <a:r>
              <a:rPr lang="en-US" sz="1000" spc="25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</a:t>
            </a:r>
            <a:r>
              <a:rPr lang="en-US" sz="1000" spc="13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care</a:t>
            </a:r>
            <a:r>
              <a:rPr lang="en-US" sz="1000" spc="19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</a:t>
            </a:r>
            <a:r>
              <a:rPr lang="en-US" sz="1000" spc="1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desfa</a:t>
            </a:r>
            <a:r>
              <a:rPr lang="en-US" sz="1000" spc="5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oara</a:t>
            </a:r>
            <a:r>
              <a:rPr lang="en-US" sz="1000" spc="14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investitia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10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Irigații</a:t>
            </a:r>
            <a:r>
              <a:rPr lang="en-US" sz="10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Movileni</a:t>
            </a:r>
            <a:r>
              <a:rPr lang="en-US" sz="10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Havârna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buClr>
                <a:srgbClr val="333333"/>
              </a:buClr>
              <a:buSzPts val="1150"/>
              <a:buNone/>
              <a:tabLst>
                <a:tab pos="998220" algn="l"/>
              </a:tabLst>
            </a:pP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Suprafața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</a:t>
            </a:r>
            <a:r>
              <a:rPr lang="en-US" sz="1000" spc="7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1000" spc="6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beneficia</a:t>
            </a:r>
            <a:r>
              <a:rPr lang="en-US" sz="1000" spc="22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</a:t>
            </a:r>
            <a:r>
              <a:rPr lang="en-US" sz="1000" spc="1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realizarea</a:t>
            </a:r>
            <a:r>
              <a:rPr lang="en-US" sz="1000" spc="18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investitiei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1000" spc="3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804 ha;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buClr>
                <a:srgbClr val="333333"/>
              </a:buClr>
              <a:buSzPts val="1150"/>
              <a:buNone/>
              <a:tabLst>
                <a:tab pos="995045" algn="l"/>
              </a:tabLst>
            </a:pP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Capacități</a:t>
            </a:r>
            <a:r>
              <a:rPr lang="en-US" sz="1000" spc="6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din</a:t>
            </a:r>
            <a:r>
              <a:rPr lang="en-US" sz="1000" spc="7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cadrul</a:t>
            </a:r>
            <a:r>
              <a:rPr lang="en-US" sz="1000" spc="7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proiectului</a:t>
            </a:r>
            <a:r>
              <a:rPr lang="en-US" sz="1000" spc="15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reabilitate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modernizate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buNone/>
              <a:tabLst>
                <a:tab pos="995045" algn="l"/>
              </a:tabLst>
            </a:pPr>
            <a:r>
              <a:rPr lang="en-US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buNone/>
              <a:tabLst>
                <a:tab pos="995045" algn="l"/>
              </a:tabLst>
            </a:pP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stația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pompare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SPB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Movileni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1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buc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buNone/>
              <a:tabLst>
                <a:tab pos="995045" algn="l"/>
              </a:tabLst>
            </a:pP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canal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aducțiune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35 m; 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buNone/>
              <a:tabLst>
                <a:tab pos="995045" algn="l"/>
              </a:tabLst>
            </a:pP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construcții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hidrotehnice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2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buc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stăvilar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și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grătar</a:t>
            </a: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5900" indent="0" eaLnBrk="0" hangingPunct="0">
              <a:buNone/>
              <a:tabLst>
                <a:tab pos="995045" algn="l"/>
              </a:tabLst>
            </a:pPr>
            <a:r>
              <a:rPr lang="en-US" sz="10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91490" indent="0">
              <a:buNone/>
            </a:pPr>
            <a:r>
              <a:rPr lang="ro-RO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-Valoarea actualizată a contractului = 3.436.340,83 lei fără TVA  4.089.245,59 lei cu TVA)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91490" indent="0">
              <a:buNone/>
            </a:pPr>
            <a:r>
              <a:rPr lang="ro-RO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- Constructor SC ELECTRO ALFA INTERNAȚIONAL SRL (contract nr. 23.01.001/04.01.2023)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91490" indent="0">
              <a:buNone/>
            </a:pPr>
            <a:r>
              <a:rPr lang="ro-RO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Grad de realizare a investiției: 100% ( a fost anunțată finalizarea lucrărilor urmând a se constitui comisia de recepție la terminarea lucrărilor)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0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Lucrări</a:t>
            </a:r>
            <a:r>
              <a:rPr lang="en-US" sz="10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propuse</a:t>
            </a:r>
            <a:r>
              <a:rPr lang="en-US" sz="10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reabilitare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clădire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stație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clădire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instalații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electrice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înlocuirea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agregate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stația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electropompe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ax vertical, cu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motorul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amplasat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cota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zero a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stației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electropompe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submersibile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mobile,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epuisment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parametrii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Qp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40 mc/h, H = 15 m, P = 4 kW;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armăturilor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liniile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tehnologice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refulare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curațare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refacere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cuve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se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amplasa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pompele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înlocuirea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palanului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2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tf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stație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un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palan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cărucior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acționare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electrică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înlocuirea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golirea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refulare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tuturor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echipamentelor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electrice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joasă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funcționării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agregatelor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debitmetru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electromagnetic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600 pe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refulare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cămin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amplasat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lânga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stația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refacere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împrejmuire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stației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supraveghere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antiefracție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contur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împrejmuire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automatizării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funcționării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stației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maxim din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bazinul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refulare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electropompe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convertizor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cealaltă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electropompa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urmând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fi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prevăzut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pornire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soft – starter;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asigurarea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echipamentului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necesar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transmiterii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funcționarea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stației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pompare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centru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dispecer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sediul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ANIF;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container cu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sanitar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executarea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puț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potabilă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instalațiile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aferente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racordarea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acestuia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container.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refacerea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secțiunii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curgere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canalului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asigurarea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tranzitării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debitelor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1C1C1C"/>
              </a:buClr>
              <a:buFont typeface="Arial" panose="020B0604020202020204" pitchFamily="34" charset="0"/>
              <a:buChar char="-"/>
            </a:pP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înlocuirea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conductei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refulare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600 cu conduct tip PAFSIN (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Poliester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Armat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Fibra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Sticlă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Inserție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Nisip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lungimea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1200 m,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ansamblu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DAD 6 +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robinet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izolare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52415990"/>
      </p:ext>
    </p:extLst>
  </p:cSld>
  <p:clrMapOvr>
    <a:masterClrMapping/>
  </p:clrMapOvr>
  <p:transition spd="med" advClick="0" advTm="10000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D4D8FD7-4E62-DF83-DAAF-E53836A73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94447"/>
            <a:ext cx="10363200" cy="6087035"/>
          </a:xfrm>
        </p:spPr>
        <p:txBody>
          <a:bodyPr/>
          <a:lstStyle/>
          <a:p>
            <a:pPr marL="285750" indent="0" eaLnBrk="0" hangingPunct="0">
              <a:spcAft>
                <a:spcPts val="0"/>
              </a:spcAft>
              <a:buNone/>
            </a:pP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III.3. </a:t>
            </a:r>
            <a:r>
              <a:rPr lang="en-US" sz="12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Montare</a:t>
            </a: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</a:t>
            </a:r>
            <a:r>
              <a:rPr lang="en-US" sz="12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mijloace</a:t>
            </a: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</a:t>
            </a:r>
            <a:r>
              <a:rPr lang="en-US" sz="12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măsurare</a:t>
            </a: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2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debitelor</a:t>
            </a: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și</a:t>
            </a: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volumelor</a:t>
            </a: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prelevate</a:t>
            </a: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u="sng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1200" b="1" u="sng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evacuate,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conform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Legii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122/2020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pentru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modificarea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și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completarea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Legii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Apelor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nr. 107/1996 lot 14-Achiziție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debitmetre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ultrasonic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pentru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stații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pompare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irigații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cu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montaj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în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cămin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conducte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îngropate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supraterane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pentru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FTIF Botoșani din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cadrul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ANIF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0" eaLnBrk="0" hangingPunct="0"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spcAft>
                <a:spcPts val="0"/>
              </a:spcAft>
              <a:buClr>
                <a:srgbClr val="333333"/>
              </a:buClr>
              <a:buSzPts val="1150"/>
              <a:buNone/>
              <a:tabLst>
                <a:tab pos="991870" algn="l"/>
              </a:tabLst>
            </a:pP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Faza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Executat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și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recepționat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spcAft>
                <a:spcPts val="0"/>
              </a:spcAft>
              <a:buClr>
                <a:srgbClr val="333333"/>
              </a:buClr>
              <a:buSzPts val="1150"/>
              <a:buNone/>
              <a:tabLst>
                <a:tab pos="991870" algn="l"/>
              </a:tabLst>
            </a:pP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Amenajarea</a:t>
            </a:r>
            <a:r>
              <a:rPr lang="en-US" sz="1200" spc="25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</a:t>
            </a:r>
            <a:r>
              <a:rPr lang="en-US" sz="1200" spc="13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care</a:t>
            </a:r>
            <a:r>
              <a:rPr lang="en-US" sz="1200" spc="19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</a:t>
            </a:r>
            <a:r>
              <a:rPr lang="en-US" sz="1200" spc="1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desfa</a:t>
            </a:r>
            <a:r>
              <a:rPr lang="en-US" sz="1200" spc="5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oara</a:t>
            </a:r>
            <a:r>
              <a:rPr lang="en-US" sz="1200" spc="14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investitia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Irigații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Ripiceni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Stănca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Irigații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Horia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Liveni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Manoleasa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și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Irigații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Havârna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Tătărășeni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spcAft>
                <a:spcPts val="0"/>
              </a:spcAft>
              <a:buClr>
                <a:srgbClr val="333333"/>
              </a:buClr>
              <a:buSzPts val="1150"/>
              <a:buNone/>
              <a:tabLst>
                <a:tab pos="998220" algn="l"/>
              </a:tabLst>
            </a:pP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Suprafața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</a:t>
            </a:r>
            <a:r>
              <a:rPr lang="en-US" sz="1200" spc="7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1200" spc="6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beneficia</a:t>
            </a:r>
            <a:r>
              <a:rPr lang="en-US" sz="1200" spc="22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</a:t>
            </a:r>
            <a:r>
              <a:rPr lang="en-US" sz="1200" spc="15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realizarea</a:t>
            </a:r>
            <a:r>
              <a:rPr lang="en-US" sz="1200" spc="18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investitiei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1200" spc="3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3.005 + 6.420 + 805 = 10.250 ha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 eaLnBrk="0" hangingPunct="0">
              <a:spcAft>
                <a:spcPts val="0"/>
              </a:spcAft>
              <a:buClr>
                <a:srgbClr val="333333"/>
              </a:buClr>
              <a:buSzPts val="1150"/>
              <a:buNone/>
              <a:tabLst>
                <a:tab pos="995045" algn="l"/>
              </a:tabLst>
            </a:pP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Capacități</a:t>
            </a:r>
            <a:r>
              <a:rPr lang="en-US" sz="1200" spc="6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din</a:t>
            </a:r>
            <a:r>
              <a:rPr lang="en-US" sz="1200" spc="7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cadrul</a:t>
            </a:r>
            <a:r>
              <a:rPr lang="en-US" sz="1200" spc="7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proiectului</a:t>
            </a:r>
            <a:r>
              <a:rPr lang="en-US" sz="1200" spc="15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02285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SPA Bold,        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debitmetru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Dn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1600  = 1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buc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debitmetru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Dn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800    = 1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buc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SPA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Stânca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    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debitmetru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Dn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1000  = 1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buc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SPB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Mileanca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 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debitmetru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conducta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Dn</a:t>
            </a:r>
            <a:r>
              <a:rPr lang="en-US" sz="1200" dirty="0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600    = 1 </a:t>
            </a:r>
            <a:r>
              <a:rPr lang="en-US" sz="1200" dirty="0" err="1">
                <a:solidFill>
                  <a:srgbClr val="1D1D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buc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51510" indent="0" eaLnBrk="0" hangingPunct="0">
              <a:spcAft>
                <a:spcPts val="0"/>
              </a:spcAft>
              <a:buNone/>
              <a:tabLst>
                <a:tab pos="995045" algn="l"/>
              </a:tabLst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Valoare contract = 185.917,94 lei fără TVA  (221.242,35 lei cu TVA)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Executant: SC ACR TEHNOLOGY SRL Pașcani (contract nr. 22.02.052/09.02.2022)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Grad de realizare a investiției: 100%  (PV recepție la terminarea lucrărilor nr.  1743/10.06.2022)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Lucrări executate: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ro-RO" sz="12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SPA Bold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– Achiziție debitmetru </a:t>
            </a:r>
            <a:r>
              <a:rPr lang="ro-RO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Dn</a:t>
            </a: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800 mm cu montaj în cămin beton  2,3x2,3x2,7 m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– Achiziție debitmetru </a:t>
            </a:r>
            <a:r>
              <a:rPr lang="ro-RO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Dn</a:t>
            </a: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1600 mm cu montaj în cămin beton  3,3x2,3x3,2 m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ro-RO" sz="12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SPA Stânca</a:t>
            </a: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– Achiziție debitmetru </a:t>
            </a:r>
            <a:r>
              <a:rPr lang="ro-RO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Dn</a:t>
            </a: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1000 mm cu montaj în cămin beton  2,3x2,3x3,0 m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ro-RO" sz="12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SPB Mileanca  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0">
              <a:buNone/>
            </a:pP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– Achiziție debitmetru </a:t>
            </a:r>
            <a:r>
              <a:rPr lang="ro-RO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Dn</a:t>
            </a:r>
            <a:r>
              <a:rPr lang="ro-RO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600 mm cu montaj în cămin beton  2,3x2,3x2,5 m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31857333"/>
      </p:ext>
    </p:extLst>
  </p:cSld>
  <p:clrMapOvr>
    <a:masterClrMapping/>
  </p:clrMapOvr>
  <p:transition spd="med" advClick="0" advTm="10000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CD66647-AA63-7F00-D362-71ABEB948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05414"/>
            <a:ext cx="10363200" cy="943992"/>
          </a:xfrm>
        </p:spPr>
        <p:txBody>
          <a:bodyPr/>
          <a:lstStyle/>
          <a:p>
            <a:pPr algn="l"/>
            <a:r>
              <a:rPr kumimoji="0" lang="ro-R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INVESTIȚII – propuse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A2C922A-51E4-F7DD-C8BB-8A973C0B2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80730"/>
            <a:ext cx="10363200" cy="5271855"/>
          </a:xfrm>
        </p:spPr>
        <p:txBody>
          <a:bodyPr/>
          <a:lstStyle/>
          <a:p>
            <a:pPr marL="742950" indent="-285750" algn="l" rtl="0" eaLnBrk="1" fontAlgn="b" latinLnBrk="0" hangingPunct="1">
              <a:spcBef>
                <a:spcPts val="0"/>
              </a:spcBef>
              <a:spcAft>
                <a:spcPts val="0"/>
              </a:spcAft>
              <a:buClrTx/>
              <a:buSzPts val="2800"/>
              <a:buFontTx/>
              <a:buChar char="-"/>
            </a:pPr>
            <a:r>
              <a:rPr lang="ro-RO" sz="18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Reabilitarea infrastructurii principale de irigații din cadrul Amenajării Horia-Liveni-Manoleasa – în stadiu de elaborare a Notei Conceptuale și a Temei de Proiectare – deoarece există OUAI pe teritoriul deservit de amenajare</a:t>
            </a:r>
            <a:r>
              <a:rPr lang="en-US" sz="18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0" algn="l" rtl="0" eaLnBrk="1" fontAlgn="b" latinLnBrk="0" hangingPunct="1">
              <a:spcBef>
                <a:spcPts val="0"/>
              </a:spcBef>
              <a:spcAft>
                <a:spcPts val="0"/>
              </a:spcAft>
              <a:buClrTx/>
              <a:buSzPts val="2800"/>
              <a:buNone/>
            </a:pPr>
            <a:endParaRPr lang="ro-RO" sz="1800" b="0" i="0" u="none" strike="noStrike" dirty="0">
              <a:effectLst/>
              <a:latin typeface="Arial" panose="020B0604020202020204" pitchFamily="34" charset="0"/>
            </a:endParaRPr>
          </a:p>
          <a:p>
            <a:pPr marL="742950" marR="0" indent="-285750" algn="l" rtl="0" eaLnBrk="1" fontAlgn="b" latinLnBrk="0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o-RO" sz="18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Reabilitarea infrastructurii principale de irigații din cadrul Amenajării Ripiceni-Stânca – cu OUAI în curs de înființare</a:t>
            </a:r>
            <a:r>
              <a:rPr lang="en-US" sz="18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marR="0" indent="0" algn="l" rtl="0" eaLnBrk="1" fontAlgn="b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ro-RO" sz="1800" b="1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eaLnBrk="1" fontAlgn="b" hangingPunct="1">
              <a:spcBef>
                <a:spcPts val="0"/>
              </a:spcBef>
              <a:spcAft>
                <a:spcPts val="0"/>
              </a:spcAft>
              <a:buNone/>
            </a:pPr>
            <a:endParaRPr lang="ro-RO" sz="1800" b="1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indent="0" algn="l" rtl="0" eaLnBrk="1" fontAlgn="b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/>
              <a:t>-  </a:t>
            </a:r>
            <a:r>
              <a:rPr lang="ro-RO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Execuția aducțiunii de apă Prut-Bașeu pentru asigurarea necesarului de apă din amenajările de irigații Movileni Havârna, Săveni Sârbi, Hănești Dângeni și amenajările locale din zonă, </a:t>
            </a:r>
            <a:r>
              <a:rPr lang="ro-RO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judeţul</a:t>
            </a:r>
            <a:r>
              <a:rPr lang="ro-RO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Botoșani</a:t>
            </a:r>
            <a:endParaRPr lang="ro-RO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175504"/>
      </p:ext>
    </p:extLst>
  </p:cSld>
  <p:clrMapOvr>
    <a:masterClrMapping/>
  </p:clrMapOvr>
  <p:transition spd="med" advClick="0" advTm="10000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AC40E-E08F-4A62-BFE2-6C0DCF29F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I. Patrimoniul administrat de A.N.I.F.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0D9A6C4-8B15-4A27-942E-506BD0FD3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1447800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AGENŢIA NAŢIONALĂ DE ÎMBUNĂTĂŢIRI FUNCIARE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administrează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întreţine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repară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amenajările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îmbunătăţiri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funciare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domeniul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public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statului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DD56AB-83D4-4ECF-A2A0-C45DE74D509C}"/>
              </a:ext>
            </a:extLst>
          </p:cNvPr>
          <p:cNvSpPr txBox="1"/>
          <p:nvPr/>
        </p:nvSpPr>
        <p:spPr>
          <a:xfrm>
            <a:off x="2049633" y="3737104"/>
            <a:ext cx="8983046" cy="206210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Amenajări de irigaţii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Amenajări de desecare-drenaj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Amenajări pentru combaterea eroziunii solului</a:t>
            </a:r>
            <a:r>
              <a:rPr lang="ro-RO" sz="3200" b="1" dirty="0">
                <a:latin typeface="Arial" panose="020B0604020202020204" pitchFamily="34" charset="0"/>
                <a:cs typeface="Arial" panose="020B0604020202020204" pitchFamily="34" charset="0"/>
              </a:rPr>
              <a:t> (C.E.S.)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865444"/>
      </p:ext>
    </p:extLst>
  </p:cSld>
  <p:clrMapOvr>
    <a:masterClrMapping/>
  </p:clrMapOvr>
  <p:transition spd="med" advClick="0" advTm="10000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B9D83E6-E046-D242-4AD5-26980329A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506027"/>
            <a:ext cx="10759737" cy="5930284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en-US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Scopul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investiției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reprezintă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irigații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Amenajările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administrate de ANIF,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Movileni-Havârna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(804 ha net),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Săveni-Sârbi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(688 ha net) 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Hănești-Dângeni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(1084 ha net) (total 2576 ha) ale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căror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sursă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sursă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acumulările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pe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râul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Bașeu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Cal Alb,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Negreni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respectiv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Hănești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buNone/>
            </a:pP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buNone/>
            </a:pP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aducțiunii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Prut-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Bașeu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alimentează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acumulări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perioada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conform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constatărilor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ultimii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ani, au un grad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umplere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foarte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scăzut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nu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satisface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nevoile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compensare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deficitului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lnSpc>
                <a:spcPct val="107000"/>
              </a:lnSpc>
              <a:buNone/>
            </a:pP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2022 din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Acumularea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Cal Alb care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reprezintă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sursa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Amenajarea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Movileni-Havârna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am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avut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aprobat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Române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5,7 mii mc. pe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înseamnă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ha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irigat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lângă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luna august am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avut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restricție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utilizare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lor.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2023,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au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Acumularea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avut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grad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umplere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15%.</a:t>
            </a:r>
          </a:p>
          <a:p>
            <a:pPr marL="114300" indent="0" algn="just">
              <a:lnSpc>
                <a:spcPct val="107000"/>
              </a:lnSpc>
              <a:buNone/>
            </a:pP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buNone/>
            </a:pP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600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anului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2022 am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demarat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acțiune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înființare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Organizații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Utilizatorilor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Amenajările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Săveni-Sârbi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Hănești-Dângeni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reabilita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Acțiunea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pornit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entuziasm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evoluat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foarte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bine o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vreme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angajaseră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consultant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un moment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s-au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oprit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ne-au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înștiințat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atâta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sursa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acumulările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Negreni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Săveni-Sârbi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Hănești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Hănești-Dângeni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continua.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14557073"/>
      </p:ext>
    </p:extLst>
  </p:cSld>
  <p:clrMapOvr>
    <a:masterClrMapping/>
  </p:clrMapOvr>
  <p:transition spd="med" advClick="0" advTm="10000"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F2DF285-E704-DDB5-3712-E8C0136EB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48234"/>
            <a:ext cx="10363200" cy="6230471"/>
          </a:xfrm>
        </p:spPr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2). 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</a:t>
            </a:r>
            <a:r>
              <a:rPr lang="ro-RO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rezultate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urmărim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obținem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Urmărim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obținem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rând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atingerea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scopului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sus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 cale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consecință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următoarele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îmbunătățirea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eficienței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amenajărilor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compensare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deficitului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sol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reducerea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dependenței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producției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agricole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condițiile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meteorologice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sustinerea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sectorului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agricol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putea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face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față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provocărilor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generate de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schimbările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climatice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realizarea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producţiilor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agricole constante,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indiferent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cantitatea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precipitaţii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practicarea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județ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agriculturi</a:t>
            </a:r>
            <a:r>
              <a:rPr lang="fr-FR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intensive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1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3.) Prezentarea tehnică a Investiției</a:t>
            </a:r>
            <a:endParaRPr lang="ro-R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Lucrările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acestei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investiții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prevăd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construirea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stații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pompare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drept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râului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Prut (pe raza loc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Baranca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com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Hudesti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care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pompeze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Prut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până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înalt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reliefului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zona (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270 m,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diferență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față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amplasata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stația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Prutului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150 m)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apoi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gravitațional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râul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Bașeu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se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varsă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Acumularea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Cal Alb.</a:t>
            </a:r>
            <a:endParaRPr lang="ro-RO" sz="16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Se propun următoarele lucrări</a:t>
            </a:r>
            <a:r>
              <a:rPr lang="ro-RO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41089070"/>
      </p:ext>
    </p:extLst>
  </p:cSld>
  <p:clrMapOvr>
    <a:masterClrMapping/>
  </p:clrMapOvr>
  <p:transition spd="med" advClick="0" advTm="10000"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1C91A1E9-1BAD-78EF-BEC7-3911517B5C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375" y="430306"/>
            <a:ext cx="10192871" cy="5997387"/>
          </a:xfrm>
        </p:spPr>
      </p:pic>
    </p:spTree>
    <p:extLst>
      <p:ext uri="{BB962C8B-B14F-4D97-AF65-F5344CB8AC3E}">
        <p14:creationId xmlns:p14="http://schemas.microsoft.com/office/powerpoint/2010/main" val="1809063801"/>
      </p:ext>
    </p:extLst>
  </p:cSld>
  <p:clrMapOvr>
    <a:masterClrMapping/>
  </p:clrMapOvr>
  <p:transition spd="med" advClick="0" advTm="10000"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C7423DD-370E-AFA5-1FF9-6A70DC64A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9271"/>
            <a:ext cx="10363200" cy="6194611"/>
          </a:xfrm>
        </p:spPr>
        <p:txBody>
          <a:bodyPr/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sz="1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</a:t>
            </a:r>
            <a:r>
              <a:rPr lang="ro-RO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ăm</a:t>
            </a:r>
            <a:r>
              <a:rPr lang="ro-RO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irigarea a cel puțin 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4.000 ha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însemnând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2576 ha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amenajări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administrate de ANIF,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diferenta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aprox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1400 ha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mici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amenajări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locale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aici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lucrurile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rămân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deschise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Valoarea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totală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estimată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investiţiei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determinată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costurilor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existente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lucrări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similare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standardelor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este de 34.300 mii lei (</a:t>
            </a:r>
            <a:r>
              <a:rPr lang="fr-FR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TVA = 19%)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Valoarea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totală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estimată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proiectarea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documentaţiei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tehnico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aferente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965 mii lei (cu TVA=19%):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SF  (cu TVA 19%)	                             		        	 415 mii lei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1397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</a:t>
            </a:r>
            <a:r>
              <a:rPr lang="ro-RO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ăm</a:t>
            </a:r>
            <a:r>
              <a:rPr lang="ro-RO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irigarea a cel puțin 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4.000 ha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însemnând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2576 ha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amenajări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administrate de ANIF,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diferenta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aprox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1400 ha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mici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amenajări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locale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aici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lucrurile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rămân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deschise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Studii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teren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(cu TVA 19 %)                                                             		340 mii lei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Avizelor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autorizaţiilor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acordurilor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(19 %)                                                          210 mii lei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91607283"/>
      </p:ext>
    </p:extLst>
  </p:cSld>
  <p:clrMapOvr>
    <a:masterClrMapping/>
  </p:clrMapOvr>
  <p:transition spd="med" advClick="0" advTm="10000"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7D7A0E6-5E53-FDEF-29D5-981AB86BD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Organiza</a:t>
            </a:r>
            <a:r>
              <a:rPr lang="ro-RO" sz="3600" dirty="0">
                <a:latin typeface="Arial" panose="020B0604020202020204" pitchFamily="34" charset="0"/>
                <a:cs typeface="Arial" panose="020B0604020202020204" pitchFamily="34" charset="0"/>
              </a:rPr>
              <a:t>ții noi</a:t>
            </a:r>
          </a:p>
        </p:txBody>
      </p:sp>
      <p:graphicFrame>
        <p:nvGraphicFramePr>
          <p:cNvPr id="4" name="Substituent conținut 3">
            <a:extLst>
              <a:ext uri="{FF2B5EF4-FFF2-40B4-BE49-F238E27FC236}">
                <a16:creationId xmlns:a16="http://schemas.microsoft.com/office/drawing/2014/main" id="{3C391549-079D-E7C9-3DFC-03E545FC96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599139"/>
              </p:ext>
            </p:extLst>
          </p:nvPr>
        </p:nvGraphicFramePr>
        <p:xfrm>
          <a:off x="708212" y="1752599"/>
          <a:ext cx="10981763" cy="4406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9901">
                  <a:extLst>
                    <a:ext uri="{9D8B030D-6E8A-4147-A177-3AD203B41FA5}">
                      <a16:colId xmlns:a16="http://schemas.microsoft.com/office/drawing/2014/main" val="2456336274"/>
                    </a:ext>
                  </a:extLst>
                </a:gridCol>
                <a:gridCol w="1473261">
                  <a:extLst>
                    <a:ext uri="{9D8B030D-6E8A-4147-A177-3AD203B41FA5}">
                      <a16:colId xmlns:a16="http://schemas.microsoft.com/office/drawing/2014/main" val="1926665435"/>
                    </a:ext>
                  </a:extLst>
                </a:gridCol>
                <a:gridCol w="2093580">
                  <a:extLst>
                    <a:ext uri="{9D8B030D-6E8A-4147-A177-3AD203B41FA5}">
                      <a16:colId xmlns:a16="http://schemas.microsoft.com/office/drawing/2014/main" val="166960683"/>
                    </a:ext>
                  </a:extLst>
                </a:gridCol>
                <a:gridCol w="846737">
                  <a:extLst>
                    <a:ext uri="{9D8B030D-6E8A-4147-A177-3AD203B41FA5}">
                      <a16:colId xmlns:a16="http://schemas.microsoft.com/office/drawing/2014/main" val="1616454663"/>
                    </a:ext>
                  </a:extLst>
                </a:gridCol>
                <a:gridCol w="762994">
                  <a:extLst>
                    <a:ext uri="{9D8B030D-6E8A-4147-A177-3AD203B41FA5}">
                      <a16:colId xmlns:a16="http://schemas.microsoft.com/office/drawing/2014/main" val="185439889"/>
                    </a:ext>
                  </a:extLst>
                </a:gridCol>
                <a:gridCol w="4435290">
                  <a:extLst>
                    <a:ext uri="{9D8B030D-6E8A-4147-A177-3AD203B41FA5}">
                      <a16:colId xmlns:a16="http://schemas.microsoft.com/office/drawing/2014/main" val="1539476601"/>
                    </a:ext>
                  </a:extLst>
                </a:gridCol>
              </a:tblGrid>
              <a:tr h="73016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ÎNFIINȚĂRI NOI OUAI-URI</a:t>
                      </a:r>
                      <a:endParaRPr lang="ro-RO" sz="1400" b="1" i="0" u="none" strike="noStrike" dirty="0">
                        <a:solidFill>
                          <a:srgbClr val="1D222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862828"/>
                  </a:ext>
                </a:extLst>
              </a:tr>
              <a:tr h="60427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Nr.crt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OUAI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Amenajarea de </a:t>
                      </a:r>
                      <a:r>
                        <a:rPr lang="ro-RO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Suprafata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Stadiu de </a:t>
                      </a:r>
                      <a:r>
                        <a:rPr lang="ro-RO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infintare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7182400"/>
                  </a:ext>
                </a:extLst>
              </a:tr>
              <a:tr h="629451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Bruta (H)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Neta (H)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596489"/>
                  </a:ext>
                </a:extLst>
              </a:tr>
              <a:tr h="604272"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Cantemir Mitoc 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Horia - Liveni - Manoleasa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1395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 de predare-primire infrastructură secundară la Minister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18659013"/>
                  </a:ext>
                </a:extLst>
              </a:tr>
              <a:tr h="604272"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Ripiceni-Zahoreni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Horia - Liveni - Manoleasa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1093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67771830"/>
                  </a:ext>
                </a:extLst>
              </a:tr>
              <a:tr h="604272"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Lehnesti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Ripiceni - Stanca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631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Depuse</a:t>
                      </a: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acte la </a:t>
                      </a:r>
                      <a:r>
                        <a:rPr lang="fr-F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minister</a:t>
                      </a: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infiintare</a:t>
                      </a: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OUAI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7965616"/>
                  </a:ext>
                </a:extLst>
              </a:tr>
              <a:tr h="629451"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Popoaia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Ripiceni - Stanca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1091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5597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550937"/>
      </p:ext>
    </p:extLst>
  </p:cSld>
  <p:clrMapOvr>
    <a:masterClrMapping/>
  </p:clrMapOvr>
  <p:transition spd="med" advClick="0" advTm="10000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D388E94-B9FF-429B-AAAB-468B200F2352}"/>
              </a:ext>
            </a:extLst>
          </p:cNvPr>
          <p:cNvSpPr txBox="1"/>
          <p:nvPr/>
        </p:nvSpPr>
        <p:spPr>
          <a:xfrm>
            <a:off x="413172" y="296556"/>
            <a:ext cx="11409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o-RO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IV. PROBLEME de care ne lovim în desfășurarea activităților noastre</a:t>
            </a:r>
            <a:endParaRPr lang="pt-BR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16E3460-E665-46E2-A52C-FE1532D69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410351"/>
              </p:ext>
            </p:extLst>
          </p:nvPr>
        </p:nvGraphicFramePr>
        <p:xfrm>
          <a:off x="518984" y="1160509"/>
          <a:ext cx="11409405" cy="507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9405">
                  <a:extLst>
                    <a:ext uri="{9D8B030D-6E8A-4147-A177-3AD203B41FA5}">
                      <a16:colId xmlns:a16="http://schemas.microsoft.com/office/drawing/2014/main" val="1476283479"/>
                    </a:ext>
                  </a:extLst>
                </a:gridCol>
              </a:tblGrid>
              <a:tr h="71685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503159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marL="914400" lvl="1" indent="-457200" algn="l" fontAlgn="b">
                        <a:lnSpc>
                          <a:spcPct val="100000"/>
                        </a:lnSpc>
                        <a:spcAft>
                          <a:spcPts val="24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Infrastructura de irigații este uzată fizic și moral</a:t>
                      </a:r>
                    </a:p>
                    <a:p>
                      <a:pPr marL="457200" lvl="1" indent="0" algn="l" fontAlgn="b">
                        <a:lnSpc>
                          <a:spcPct val="100000"/>
                        </a:lnSpc>
                        <a:spcAft>
                          <a:spcPts val="2400"/>
                        </a:spcAft>
                        <a:buFont typeface="Wingdings" panose="05000000000000000000" pitchFamily="2" charset="2"/>
                        <a:buNone/>
                      </a:pP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209993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marL="914400" marR="0" lvl="1" indent="-4572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o-RO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Personalul tehnic și utilajele pentru exploatare, întreținere și reparații sunt insuficiente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600296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marL="914400" marR="0" lvl="1" indent="-4572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ro-RO" sz="2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914400" marR="0" lvl="1" indent="-4572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o-RO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Reticența deținătorilor de terenuri agricole de a se asocia în organizații ale utilizatorilor de apă pentru irigații (O.U.A.I.)</a:t>
                      </a:r>
                      <a:endParaRPr lang="en-US" sz="2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61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548920"/>
      </p:ext>
    </p:extLst>
  </p:cSld>
  <p:clrMapOvr>
    <a:masterClrMapping/>
  </p:clrMapOvr>
  <p:transition spd="med" advClick="0" advTm="10000"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90BA0-6CEB-495A-8A8F-D7282EAEE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658"/>
          </a:xfrm>
        </p:spPr>
        <p:txBody>
          <a:bodyPr/>
          <a:lstStyle/>
          <a:p>
            <a:pPr algn="ctr"/>
            <a:r>
              <a:rPr lang="ro-RO" b="1" dirty="0">
                <a:solidFill>
                  <a:srgbClr val="7030A0"/>
                </a:solidFill>
              </a:rPr>
              <a:t>Concluzii - rezumat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CE6-5459-4BE4-9DB1-2A3D742D3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78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/>
              <a:t>Pentru anul 2024 sunt pregătite pentru irigații un număr de </a:t>
            </a:r>
            <a:r>
              <a:rPr lang="ro-RO" b="1" dirty="0">
                <a:solidFill>
                  <a:srgbClr val="FF0000"/>
                </a:solidFill>
              </a:rPr>
              <a:t>5 sisteme de irigații</a:t>
            </a:r>
            <a:r>
              <a:rPr lang="ro-RO" dirty="0"/>
              <a:t>, cuprinzând </a:t>
            </a:r>
            <a:r>
              <a:rPr lang="ro-RO" dirty="0">
                <a:solidFill>
                  <a:srgbClr val="FF0000"/>
                </a:solidFill>
              </a:rPr>
              <a:t>6 stații de pompare </a:t>
            </a:r>
            <a:r>
              <a:rPr lang="ro-RO" dirty="0"/>
              <a:t>și </a:t>
            </a:r>
            <a:r>
              <a:rPr lang="ro-RO" dirty="0">
                <a:solidFill>
                  <a:srgbClr val="FF0000"/>
                </a:solidFill>
              </a:rPr>
              <a:t>21 km de canale</a:t>
            </a:r>
            <a:r>
              <a:rPr lang="ro-RO" dirty="0"/>
              <a:t>, deservind </a:t>
            </a:r>
            <a:r>
              <a:rPr lang="ro-RO" dirty="0">
                <a:solidFill>
                  <a:srgbClr val="FF0000"/>
                </a:solidFill>
              </a:rPr>
              <a:t>10.486 ha</a:t>
            </a:r>
            <a:r>
              <a:rPr lang="ro-RO" dirty="0"/>
              <a:t>.</a:t>
            </a:r>
          </a:p>
          <a:p>
            <a:pPr marL="0" indent="0">
              <a:buNone/>
            </a:pPr>
            <a:r>
              <a:rPr lang="ro-RO" dirty="0"/>
              <a:t>Din acestea </a:t>
            </a:r>
            <a:r>
              <a:rPr lang="ro-RO" b="1" dirty="0">
                <a:solidFill>
                  <a:srgbClr val="FF0000"/>
                </a:solidFill>
              </a:rPr>
              <a:t>s-au contractat</a:t>
            </a:r>
            <a:r>
              <a:rPr lang="ro-RO" dirty="0"/>
              <a:t> pentru irigații un număr de </a:t>
            </a:r>
            <a:r>
              <a:rPr lang="ro-RO" b="1" dirty="0">
                <a:solidFill>
                  <a:srgbClr val="FF0000"/>
                </a:solidFill>
              </a:rPr>
              <a:t>5086 de ha </a:t>
            </a:r>
            <a:r>
              <a:rPr lang="ro-RO" dirty="0"/>
              <a:t>în cadrul a </a:t>
            </a:r>
            <a:r>
              <a:rPr lang="ro-RO" b="1" dirty="0"/>
              <a:t>15 contracte</a:t>
            </a:r>
            <a:r>
              <a:rPr lang="ro-RO" dirty="0"/>
              <a:t> încheiate de </a:t>
            </a:r>
            <a:r>
              <a:rPr lang="ro-RO" b="1" dirty="0">
                <a:solidFill>
                  <a:srgbClr val="FF0000"/>
                </a:solidFill>
              </a:rPr>
              <a:t>3</a:t>
            </a:r>
            <a:r>
              <a:rPr lang="ro-RO" dirty="0"/>
              <a:t> Organizații ale Utilizatorilor de Apă pentru Irigații (</a:t>
            </a:r>
            <a:r>
              <a:rPr lang="ro-RO" b="1" dirty="0">
                <a:solidFill>
                  <a:srgbClr val="FF0000"/>
                </a:solidFill>
              </a:rPr>
              <a:t>O.U.A.I.</a:t>
            </a:r>
            <a:r>
              <a:rPr lang="ro-RO" dirty="0"/>
              <a:t>), </a:t>
            </a:r>
            <a:r>
              <a:rPr lang="ro-RO" b="1" dirty="0">
                <a:solidFill>
                  <a:srgbClr val="FF0000"/>
                </a:solidFill>
              </a:rPr>
              <a:t>10 societăți comerciale </a:t>
            </a:r>
            <a:r>
              <a:rPr lang="ro-RO" dirty="0"/>
              <a:t>agricole și </a:t>
            </a:r>
            <a:r>
              <a:rPr lang="ro-RO" b="1" dirty="0">
                <a:solidFill>
                  <a:srgbClr val="FF0000"/>
                </a:solidFill>
              </a:rPr>
              <a:t>două persoane fizice.</a:t>
            </a:r>
          </a:p>
          <a:p>
            <a:pPr marL="0" indent="0" algn="ctr">
              <a:buNone/>
            </a:pPr>
            <a:r>
              <a:rPr lang="ro-RO" sz="3500" b="1" dirty="0">
                <a:solidFill>
                  <a:srgbClr val="7030A0"/>
                </a:solidFill>
              </a:rPr>
              <a:t>VĂ MULȚUMESC!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25659709"/>
      </p:ext>
    </p:extLst>
  </p:cSld>
  <p:clrMapOvr>
    <a:masterClrMapping/>
  </p:clrMapOvr>
  <p:transition spd="med" advClick="0" advTm="10000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7D63F744-AE8D-4C4D-A468-1D0D52C794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8763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ro-RO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Suprafe</a:t>
            </a:r>
            <a:r>
              <a:rPr lang="ro-RO" altLang="ro-RO" sz="4000" b="1" dirty="0">
                <a:latin typeface="Arial" panose="020B0604020202020204" pitchFamily="34" charset="0"/>
                <a:cs typeface="Arial" panose="020B0604020202020204" pitchFamily="34" charset="0"/>
              </a:rPr>
              <a:t>ţe ocupate de amenajările de I.F</a:t>
            </a:r>
            <a:r>
              <a:rPr lang="ro-RO" altLang="ro-RO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o-RO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2598" name="Group 134">
            <a:extLst>
              <a:ext uri="{FF2B5EF4-FFF2-40B4-BE49-F238E27FC236}">
                <a16:creationId xmlns:a16="http://schemas.microsoft.com/office/drawing/2014/main" id="{D78CA6C8-4135-4D69-BD24-355F7EF24D94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62996477"/>
              </p:ext>
            </p:extLst>
          </p:nvPr>
        </p:nvGraphicFramePr>
        <p:xfrm>
          <a:off x="1389529" y="1749892"/>
          <a:ext cx="9152879" cy="4023638"/>
        </p:xfrm>
        <a:graphic>
          <a:graphicData uri="http://schemas.openxmlformats.org/drawingml/2006/table">
            <a:tbl>
              <a:tblPr/>
              <a:tblGrid>
                <a:gridCol w="651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2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11977"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Nr.</a:t>
                      </a:r>
                      <a:endParaRPr kumimoji="0" lang="en-US" altLang="ro-R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crt.</a:t>
                      </a:r>
                    </a:p>
                  </a:txBody>
                  <a:tcPr marT="45728" marB="45728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742950" marR="0" lvl="1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Filială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Irigaţii</a:t>
                      </a:r>
                      <a:endParaRPr kumimoji="0" lang="en-US" altLang="ro-R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Desecare (ha)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kumimoji="0" lang="en-US" altLang="ro-R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(ha)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Supraf.</a:t>
                      </a:r>
                      <a:endParaRPr kumimoji="0" lang="en-US" altLang="ro-R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apărată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(ha)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114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Grav.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Pomp.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254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8" marB="45728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F.T.I.F.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Botoşani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20.222</a:t>
                      </a:r>
                      <a:endParaRPr kumimoji="0" lang="en-US" altLang="ro-R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11.534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11.534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97.833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10000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492DC2-EC47-4351-8903-052B96265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04711"/>
              </p:ext>
            </p:extLst>
          </p:nvPr>
        </p:nvGraphicFramePr>
        <p:xfrm>
          <a:off x="4858871" y="255298"/>
          <a:ext cx="7057774" cy="6109642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5129">
                  <a:extLst>
                    <a:ext uri="{9D8B030D-6E8A-4147-A177-3AD203B41FA5}">
                      <a16:colId xmlns:a16="http://schemas.microsoft.com/office/drawing/2014/main" val="1130725385"/>
                    </a:ext>
                  </a:extLst>
                </a:gridCol>
                <a:gridCol w="2772645">
                  <a:extLst>
                    <a:ext uri="{9D8B030D-6E8A-4147-A177-3AD203B41FA5}">
                      <a16:colId xmlns:a16="http://schemas.microsoft.com/office/drawing/2014/main" val="356542041"/>
                    </a:ext>
                  </a:extLst>
                </a:gridCol>
              </a:tblGrid>
              <a:tr h="8037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SUPRAFATA (</a:t>
                      </a:r>
                      <a:r>
                        <a:rPr lang="ro-RO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1162611"/>
                  </a:ext>
                </a:extLst>
              </a:tr>
              <a:tr h="6607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Horia-Liveni-Manoleasa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6,240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71589"/>
                  </a:ext>
                </a:extLst>
              </a:tr>
              <a:tr h="4593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Ripiceni-Stânca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3,005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158513"/>
                  </a:ext>
                </a:extLst>
              </a:tr>
              <a:tr h="4593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Hănești-Dângeni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1,084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176591"/>
                  </a:ext>
                </a:extLst>
              </a:tr>
              <a:tr h="4593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Havârna-Tătărășeni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805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856265"/>
                  </a:ext>
                </a:extLst>
              </a:tr>
              <a:tr h="4593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Săveni-Sârbi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688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905562"/>
                  </a:ext>
                </a:extLst>
              </a:tr>
              <a:tr h="4593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Joldești-Tudora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513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05538"/>
                  </a:ext>
                </a:extLst>
              </a:tr>
              <a:tr h="469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Cătămărăști-Amonte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1,188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021030"/>
                  </a:ext>
                </a:extLst>
              </a:tr>
              <a:tr h="469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Cătămărăști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-Aval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4,728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303537"/>
                  </a:ext>
                </a:extLst>
              </a:tr>
              <a:tr h="469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Movileni-Havârna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804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08867"/>
                  </a:ext>
                </a:extLst>
              </a:tr>
              <a:tr h="469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Curtești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437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710548"/>
                  </a:ext>
                </a:extLst>
              </a:tr>
              <a:tr h="469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20,222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58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18FBF50-06F6-4A1B-9981-8DF89193A19A}"/>
              </a:ext>
            </a:extLst>
          </p:cNvPr>
          <p:cNvSpPr txBox="1"/>
          <p:nvPr/>
        </p:nvSpPr>
        <p:spPr>
          <a:xfrm>
            <a:off x="413171" y="1574941"/>
            <a:ext cx="41233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o-RO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pt-BR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Amenajări de irigaţii</a:t>
            </a:r>
          </a:p>
          <a:p>
            <a:pPr lvl="0"/>
            <a:r>
              <a:rPr lang="ro-RO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  <a:p>
            <a:pPr lvl="0"/>
            <a:r>
              <a:rPr lang="pt-BR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Jud. Boto</a:t>
            </a:r>
            <a:r>
              <a:rPr lang="ro-RO" sz="44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șani</a:t>
            </a:r>
            <a:endParaRPr lang="pt-BR" sz="4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32253"/>
      </p:ext>
    </p:extLst>
  </p:cSld>
  <p:clrMapOvr>
    <a:masterClrMapping/>
  </p:clrMapOvr>
  <p:transition spd="med" advClick="0" advTm="10000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A0272-67C9-46D7-A0E0-6A9A76EFAE3D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709613"/>
            <a:ext cx="11310938" cy="5584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ro-RO" sz="2000" dirty="0"/>
              <a:t>	</a:t>
            </a: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În cadrul amenajărilor de irigaţii există un număr de </a:t>
            </a:r>
            <a:r>
              <a:rPr lang="ro-RO" altLang="ro-RO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 staţii de pompare</a:t>
            </a: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, din care: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o-RO" altLang="ro-R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SPA (SPB) – 8 buc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SRP – 4 buc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SPP – 38 buc din care 14 buc. sunt RDN – uri.</a:t>
            </a:r>
          </a:p>
          <a:p>
            <a:pPr marL="1371600" lvl="3" indent="0" eaLnBrk="1" hangingPunct="1">
              <a:lnSpc>
                <a:spcPct val="80000"/>
              </a:lnSpc>
              <a:buNone/>
              <a:defRPr/>
            </a:pPr>
            <a:endParaRPr lang="ro-RO" altLang="ro-R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		În judeţ au fost înfiinţate </a:t>
            </a:r>
            <a:r>
              <a:rPr lang="ro-RO" altLang="ro-RO" sz="28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trei Organizaţii ale Utilizatorilor de Apă pentru Irigaţii (O.U.A.I.)</a:t>
            </a: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, respectiv </a:t>
            </a:r>
            <a:r>
              <a:rPr lang="ro-RO" altLang="ro-RO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O.U.A.I. Conceşti – Hudeşti</a:t>
            </a: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 cu sediul în localitatea Conceşti, </a:t>
            </a:r>
            <a:r>
              <a:rPr lang="ro-RO" altLang="ro-RO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O.U.A.I. Curteşti</a:t>
            </a: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 cu sediul în localitatea Botoşani, și O.U.A.I. Manoleasa</a:t>
            </a:r>
            <a:r>
              <a:rPr lang="en-US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o-RO" altLang="ro-RO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ro-R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o-RO" altLang="ro-RO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ro-RO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88331804"/>
      </p:ext>
    </p:extLst>
  </p:cSld>
  <p:clrMapOvr>
    <a:masterClrMapping/>
  </p:clrMapOvr>
  <p:transition spd="med" advClick="0" advTm="10000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2477D8-CE84-4A3D-BE3C-A5DDF4EC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II. PREGĂTIREA SISTEMELOR DE IRIGAȚII PENTRU ANUL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ro-R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1E2B32-658F-467C-9B7A-4F6DDBFAE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1800" b="1" dirty="0"/>
              <a:t>	</a:t>
            </a:r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Urmare a lucrarilor de reparatii executate la infrastructura principala de irigatii în ultima perioadă, ANIF - Filiala Teritoriala de Îmbunatatiri Funciare Botoani are în funcțiune în acest moment un număr de </a:t>
            </a:r>
            <a:r>
              <a:rPr lang="ro-RO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sisteme de irigații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 Ripiceni-Stânca, Horia-Liveni-Manoleasa, Curtești, Movileni-Havârna și Havârna-Tătărășeni. În cadrul acestor sisteme de irigații funcționează un număr de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o-RO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statii de pompare de baza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(SPA St</a:t>
            </a:r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ânca, SPB Bold, SPB Curtești, SPB Movileni, SPB Mileanca)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statie de repompare </a:t>
            </a:r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(SRP Lehnești)</a:t>
            </a:r>
          </a:p>
          <a:p>
            <a:pPr marL="0" indent="0">
              <a:buNone/>
            </a:pPr>
            <a:endParaRPr lang="ro-RO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	Funționarea acestor statii de pompare poate asigura apa pentru irigatii catre beneficiari la punctele de livrarea prin intermediul a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21,246</a:t>
            </a:r>
            <a:r>
              <a:rPr lang="ro-RO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 canale de aducțiune 3 bazine de aspiratie.</a:t>
            </a:r>
          </a:p>
          <a:p>
            <a:endParaRPr lang="ro-RO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Din aceste puncte de livrare, preluarea apei pentru irigatii se face de către beneficiari prin intermediul echipamentelor de udare (pivoti, tamburi, motopompe etc.) sau prin intermediul infrastructurii secundare de irigatii.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33540803"/>
      </p:ext>
    </p:extLst>
  </p:cSld>
  <p:clrMapOvr>
    <a:masterClrMapping/>
  </p:clrMapOvr>
  <p:transition spd="med" advClick="0" advTm="10000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ubstituent conținut 3">
            <a:extLst>
              <a:ext uri="{FF2B5EF4-FFF2-40B4-BE49-F238E27FC236}">
                <a16:creationId xmlns:a16="http://schemas.microsoft.com/office/drawing/2014/main" id="{0DBA13BE-D262-254A-A052-BC0792749F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7542" y="609600"/>
          <a:ext cx="11196916" cy="5486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5680">
                  <a:extLst>
                    <a:ext uri="{9D8B030D-6E8A-4147-A177-3AD203B41FA5}">
                      <a16:colId xmlns:a16="http://schemas.microsoft.com/office/drawing/2014/main" val="2457152975"/>
                    </a:ext>
                  </a:extLst>
                </a:gridCol>
                <a:gridCol w="3985680">
                  <a:extLst>
                    <a:ext uri="{9D8B030D-6E8A-4147-A177-3AD203B41FA5}">
                      <a16:colId xmlns:a16="http://schemas.microsoft.com/office/drawing/2014/main" val="3553457634"/>
                    </a:ext>
                  </a:extLst>
                </a:gridCol>
                <a:gridCol w="1380755">
                  <a:extLst>
                    <a:ext uri="{9D8B030D-6E8A-4147-A177-3AD203B41FA5}">
                      <a16:colId xmlns:a16="http://schemas.microsoft.com/office/drawing/2014/main" val="236071064"/>
                    </a:ext>
                  </a:extLst>
                </a:gridCol>
                <a:gridCol w="982186">
                  <a:extLst>
                    <a:ext uri="{9D8B030D-6E8A-4147-A177-3AD203B41FA5}">
                      <a16:colId xmlns:a16="http://schemas.microsoft.com/office/drawing/2014/main" val="215827496"/>
                    </a:ext>
                  </a:extLst>
                </a:gridCol>
                <a:gridCol w="862615">
                  <a:extLst>
                    <a:ext uri="{9D8B030D-6E8A-4147-A177-3AD203B41FA5}">
                      <a16:colId xmlns:a16="http://schemas.microsoft.com/office/drawing/2014/main" val="2266623945"/>
                    </a:ext>
                  </a:extLst>
                </a:gridCol>
              </a:tblGrid>
              <a:tr h="32739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Lucrari de I+R propuse pentru anul 2024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999280"/>
                  </a:ext>
                </a:extLst>
              </a:tr>
              <a:tr h="248028">
                <a:tc>
                  <a:txBody>
                    <a:bodyPr/>
                    <a:lstStyle/>
                    <a:p>
                      <a:pPr algn="l" fontAlgn="b"/>
                      <a:endParaRPr lang="ro-R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778892"/>
                  </a:ext>
                </a:extLst>
              </a:tr>
              <a:tr h="2381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Amenajare 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lucrare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Activitatea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valoare estimata  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072540"/>
                  </a:ext>
                </a:extLst>
              </a:tr>
              <a:tr h="24802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Fara TVA 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 TVA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59287106"/>
                  </a:ext>
                </a:extLst>
              </a:tr>
              <a:tr h="23810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 Ripicenii - Stanca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Reparatii</a:t>
                      </a:r>
                      <a:r>
                        <a:rPr lang="ro-RO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pereu CA1</a:t>
                      </a:r>
                      <a:endParaRPr lang="ro-R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o-RO" sz="11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550.937,52</a:t>
                      </a:r>
                      <a:endParaRPr lang="ro-R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655.615,65</a:t>
                      </a:r>
                      <a:endParaRPr lang="ro-R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7296985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Decolmatare CA2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65.404,72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71.291,14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13283593"/>
                  </a:ext>
                </a:extLst>
              </a:tr>
              <a:tr h="476215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SRP Lehnesti (Platforma container vestiar, raparatii cladire statie, reparare cuva aspiratie)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75.009,38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89.261,16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03245406"/>
                  </a:ext>
                </a:extLst>
              </a:tr>
              <a:tr h="24802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Reparatie motor 315, 55 KW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Statii de pompare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46.863,52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55.767,59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86738810"/>
                  </a:ext>
                </a:extLst>
              </a:tr>
              <a:tr h="44645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 Horia - Liveni - Manoleasa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Inlocuire conducta CR4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4.102.000,42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4.881.380,50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0124159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Reparatii podet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74.186,99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88.282,52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98267647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Decolmatare CA4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Irigatii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83.465,06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90.976,92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9081022"/>
                  </a:ext>
                </a:extLst>
              </a:tr>
              <a:tr h="24802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Inlocuire</a:t>
                      </a:r>
                      <a:r>
                        <a:rPr lang="ro-RO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celule 6kV</a:t>
                      </a:r>
                      <a:endParaRPr lang="ro-R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Statii</a:t>
                      </a:r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pompare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398.497,70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474.212,26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58726387"/>
                  </a:ext>
                </a:extLst>
              </a:tr>
              <a:tr h="446452">
                <a:tc>
                  <a:txBody>
                    <a:bodyPr/>
                    <a:lstStyle/>
                    <a:p>
                      <a:pPr algn="l" fontAlgn="b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 Cucorani - Botosani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Inlocuire tamplarie la Sediu Administrativ a FTIF Botosani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11.231,86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13.365,91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0900974"/>
                  </a:ext>
                </a:extLst>
              </a:tr>
              <a:tr h="23810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ro-RO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 Bucecea - Corni</a:t>
                      </a:r>
                      <a:endParaRPr lang="ro-R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CE11 (A, B, C, D)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520.225,50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567.045,80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53803604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CE6 A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174.787,94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190.518,85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6234973"/>
                  </a:ext>
                </a:extLst>
              </a:tr>
              <a:tr h="23810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CE6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189.930,39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207.024,13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7372180"/>
                  </a:ext>
                </a:extLst>
              </a:tr>
              <a:tr h="446452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CE5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1.259.457,61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1.372.808,79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89153845"/>
                  </a:ext>
                </a:extLst>
              </a:tr>
              <a:tr h="4464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ro-R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ro-R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7.551.998,61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8.757.551,22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701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24573"/>
      </p:ext>
    </p:extLst>
  </p:cSld>
  <p:clrMapOvr>
    <a:masterClrMapping/>
  </p:clrMapOvr>
  <p:transition spd="med" advClick="0" advTm="10000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7CA6CE-172E-4807-817D-6F19C15A61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533575"/>
              </p:ext>
            </p:extLst>
          </p:nvPr>
        </p:nvGraphicFramePr>
        <p:xfrm>
          <a:off x="493069" y="692647"/>
          <a:ext cx="11205861" cy="490270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15194">
                  <a:extLst>
                    <a:ext uri="{9D8B030D-6E8A-4147-A177-3AD203B41FA5}">
                      <a16:colId xmlns:a16="http://schemas.microsoft.com/office/drawing/2014/main" val="1539281022"/>
                    </a:ext>
                  </a:extLst>
                </a:gridCol>
                <a:gridCol w="2145298">
                  <a:extLst>
                    <a:ext uri="{9D8B030D-6E8A-4147-A177-3AD203B41FA5}">
                      <a16:colId xmlns:a16="http://schemas.microsoft.com/office/drawing/2014/main" val="3965862029"/>
                    </a:ext>
                  </a:extLst>
                </a:gridCol>
                <a:gridCol w="1864311">
                  <a:extLst>
                    <a:ext uri="{9D8B030D-6E8A-4147-A177-3AD203B41FA5}">
                      <a16:colId xmlns:a16="http://schemas.microsoft.com/office/drawing/2014/main" val="2667731809"/>
                    </a:ext>
                  </a:extLst>
                </a:gridCol>
                <a:gridCol w="2681058">
                  <a:extLst>
                    <a:ext uri="{9D8B030D-6E8A-4147-A177-3AD203B41FA5}">
                      <a16:colId xmlns:a16="http://schemas.microsoft.com/office/drawing/2014/main" val="3160650226"/>
                    </a:ext>
                  </a:extLst>
                </a:gridCol>
              </a:tblGrid>
              <a:tr h="1043793">
                <a:tc gridSpan="4"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ro-RO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Suprafețe pregătite pentru irigații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pe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amenaj</a:t>
                      </a:r>
                      <a:r>
                        <a:rPr lang="ro-RO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ări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566710"/>
                  </a:ext>
                </a:extLst>
              </a:tr>
              <a:tr h="518677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</a:t>
                      </a:r>
                      <a:r>
                        <a:rPr lang="ro-RO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ț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amenajat</a:t>
                      </a:r>
                      <a:r>
                        <a:rPr lang="ro-RO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(Ha)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</a:t>
                      </a:r>
                      <a:r>
                        <a:rPr lang="ro-RO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ț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ro-RO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pregătită (Ha)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contractată (Ha)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359759"/>
                  </a:ext>
                </a:extLst>
              </a:tr>
              <a:tr h="363985">
                <a:tc>
                  <a:txBody>
                    <a:bodyPr/>
                    <a:lstStyle/>
                    <a:p>
                      <a:pPr lvl="1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US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10.486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10.486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.086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44480"/>
                  </a:ext>
                </a:extLst>
              </a:tr>
              <a:tr h="458909">
                <a:tc>
                  <a:txBody>
                    <a:bodyPr/>
                    <a:lstStyle/>
                    <a:p>
                      <a:pPr lvl="1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Amenajarea Horia-Liveni-Manoleasa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8.349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8.349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874957"/>
                  </a:ext>
                </a:extLst>
              </a:tr>
              <a:tr h="458909">
                <a:tc>
                  <a:txBody>
                    <a:bodyPr/>
                    <a:lstStyle/>
                    <a:p>
                      <a:pPr lvl="1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Amenajarea Ripiceni-Stânca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3.005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3.005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583150"/>
                  </a:ext>
                </a:extLst>
              </a:tr>
              <a:tr h="458909">
                <a:tc>
                  <a:txBody>
                    <a:bodyPr/>
                    <a:lstStyle/>
                    <a:p>
                      <a:pPr lvl="1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Amenajarea Curtești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437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437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79130"/>
                  </a:ext>
                </a:extLst>
              </a:tr>
              <a:tr h="458909">
                <a:tc>
                  <a:txBody>
                    <a:bodyPr/>
                    <a:lstStyle/>
                    <a:p>
                      <a:pPr lvl="1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Amenajarea Movileni-Havârna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804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804</a:t>
                      </a:r>
                      <a:endParaRPr lang="en-US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738136"/>
                  </a:ext>
                </a:extLst>
              </a:tr>
              <a:tr h="683864">
                <a:tc gridSpan="4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o-RO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o-RO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5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089742"/>
      </p:ext>
    </p:extLst>
  </p:cSld>
  <p:clrMapOvr>
    <a:masterClrMapping/>
  </p:clrMapOvr>
  <p:transition spd="med" advClick="0" advTm="10000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ubstituent conținut 3">
            <a:extLst>
              <a:ext uri="{FF2B5EF4-FFF2-40B4-BE49-F238E27FC236}">
                <a16:creationId xmlns:a16="http://schemas.microsoft.com/office/drawing/2014/main" id="{26C077FF-2C36-522C-17E3-21FBB50DF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830609"/>
              </p:ext>
            </p:extLst>
          </p:nvPr>
        </p:nvGraphicFramePr>
        <p:xfrm>
          <a:off x="1066799" y="537882"/>
          <a:ext cx="10497671" cy="6024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85022">
                  <a:extLst>
                    <a:ext uri="{9D8B030D-6E8A-4147-A177-3AD203B41FA5}">
                      <a16:colId xmlns:a16="http://schemas.microsoft.com/office/drawing/2014/main" val="778744315"/>
                    </a:ext>
                  </a:extLst>
                </a:gridCol>
                <a:gridCol w="1647616">
                  <a:extLst>
                    <a:ext uri="{9D8B030D-6E8A-4147-A177-3AD203B41FA5}">
                      <a16:colId xmlns:a16="http://schemas.microsoft.com/office/drawing/2014/main" val="2374274112"/>
                    </a:ext>
                  </a:extLst>
                </a:gridCol>
                <a:gridCol w="965033">
                  <a:extLst>
                    <a:ext uri="{9D8B030D-6E8A-4147-A177-3AD203B41FA5}">
                      <a16:colId xmlns:a16="http://schemas.microsoft.com/office/drawing/2014/main" val="593131389"/>
                    </a:ext>
                  </a:extLst>
                </a:gridCol>
              </a:tblGrid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pregătită pentru irigat: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10.486,00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2289042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contractată: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5.086,00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2363397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Canale de irigații umplute: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12,61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05945071"/>
                  </a:ext>
                </a:extLst>
              </a:tr>
              <a:tr h="639255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ce poate fi deservită ca urmare a umplerii respectivelor canale: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9.245,00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0397226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irigată cumulat: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,00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54555671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irigată Udarea I: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461</a:t>
                      </a:r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,00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2255544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Suprafața irigată Udarea II: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695,00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4696359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7299263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Stații de bază și de repompare pornite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1800239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Stații de punere sub presiune în funcțiune: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19696061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Motopompe pe canal: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35462314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OUAI-uri ce sunt deservite de aceste canale umplute:</a:t>
                      </a:r>
                      <a:endParaRPr lang="fr-FR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0785494"/>
                  </a:ext>
                </a:extLst>
              </a:tr>
              <a:tr h="347421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OUAI-uri care au solicitat apă pentru irigații: OUAI MANOLEASA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24376115"/>
                  </a:ext>
                </a:extLst>
              </a:tr>
              <a:tr h="1215974"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Alți beneficiari care au solicitat apă pentru irigații: SC TOOP LERIS SRL, SC AGROMER SRL, SC AGRIELA SAD SRL, SC BUKOVINA DEVELOPMENTS SRL, SC FIL-MAR SRL, S.C. IC AGROTEHNICA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o-RO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o-RO" sz="16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bucăți</a:t>
                      </a:r>
                      <a:endParaRPr lang="ro-RO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18494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221364"/>
      </p:ext>
    </p:extLst>
  </p:cSld>
  <p:clrMapOvr>
    <a:masterClrMapping/>
  </p:clrMapOvr>
  <p:transition spd="med" advClick="0" advTm="10000">
    <p:wedge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o-RO" altLang="ro-RO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o-RO" altLang="ro-RO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1896</TotalTime>
  <Words>3529</Words>
  <Application>Microsoft Office PowerPoint</Application>
  <PresentationFormat>Ecran lat</PresentationFormat>
  <Paragraphs>604</Paragraphs>
  <Slides>26</Slides>
  <Notes>2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Default Design</vt:lpstr>
      <vt:lpstr>AGENȚIA  NAŢIONALĂ  DE ÎMBUNĂTĂŢIRI  FUNCIARE</vt:lpstr>
      <vt:lpstr>I. Patrimoniul administrat de A.N.I.F.</vt:lpstr>
      <vt:lpstr>Suprafeţe ocupate de amenajările de I.F.</vt:lpstr>
      <vt:lpstr>Prezentare PowerPoint</vt:lpstr>
      <vt:lpstr>Prezentare PowerPoint</vt:lpstr>
      <vt:lpstr>II. PREGĂTIREA SISTEMELOR DE IRIGAȚII PENTRU ANUL 2024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INVESTIȚII – propuse:</vt:lpstr>
      <vt:lpstr>Prezentare PowerPoint</vt:lpstr>
      <vt:lpstr>Prezentare PowerPoint</vt:lpstr>
      <vt:lpstr>Prezentare PowerPoint</vt:lpstr>
      <vt:lpstr>Prezentare PowerPoint</vt:lpstr>
      <vt:lpstr>Organizații noi</vt:lpstr>
      <vt:lpstr>Prezentare PowerPoint</vt:lpstr>
      <vt:lpstr>Concluzii - rezumat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Liviu Stefan</dc:creator>
  <cp:lastModifiedBy>Phillip Marlowe</cp:lastModifiedBy>
  <cp:revision>94</cp:revision>
  <dcterms:created xsi:type="dcterms:W3CDTF">2019-03-11T08:57:22Z</dcterms:created>
  <dcterms:modified xsi:type="dcterms:W3CDTF">2024-05-27T12:20:19Z</dcterms:modified>
</cp:coreProperties>
</file>